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6" r:id="rId4"/>
    <p:sldMasterId id="214748373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6858000" cx="12192000"/>
  <p:notesSz cx="6858000" cy="9144000"/>
  <p:embeddedFontLst>
    <p:embeddedFont>
      <p:font typeface="Red Hat Text Medium"/>
      <p:regular r:id="rId53"/>
      <p:bold r:id="rId54"/>
      <p:italic r:id="rId55"/>
      <p:boldItalic r:id="rId56"/>
    </p:embeddedFont>
    <p:embeddedFont>
      <p:font typeface="Roboto"/>
      <p:regular r:id="rId57"/>
      <p:bold r:id="rId58"/>
      <p:italic r:id="rId59"/>
      <p:boldItalic r:id="rId60"/>
    </p:embeddedFont>
    <p:embeddedFont>
      <p:font typeface="Red Hat Display Medium"/>
      <p:regular r:id="rId61"/>
      <p:bold r:id="rId62"/>
      <p:italic r:id="rId63"/>
      <p:boldItalic r:id="rId64"/>
    </p:embeddedFont>
    <p:embeddedFont>
      <p:font typeface="Red Hat Display"/>
      <p:regular r:id="rId65"/>
      <p:bold r:id="rId66"/>
      <p:italic r:id="rId67"/>
      <p:boldItalic r:id="rId68"/>
    </p:embeddedFont>
    <p:embeddedFont>
      <p:font typeface="Red Hat Tex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RedHatTex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edHatText-italic.fntdata"/><Relationship Id="rId70" Type="http://schemas.openxmlformats.org/officeDocument/2006/relationships/font" Target="fonts/RedHatTex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edHatDisplayMedium-bold.fntdata"/><Relationship Id="rId61" Type="http://schemas.openxmlformats.org/officeDocument/2006/relationships/font" Target="fonts/RedHatDisplayMedium-regular.fntdata"/><Relationship Id="rId20" Type="http://schemas.openxmlformats.org/officeDocument/2006/relationships/slide" Target="slides/slide14.xml"/><Relationship Id="rId64" Type="http://schemas.openxmlformats.org/officeDocument/2006/relationships/font" Target="fonts/RedHatDisplayMedium-boldItalic.fntdata"/><Relationship Id="rId63" Type="http://schemas.openxmlformats.org/officeDocument/2006/relationships/font" Target="fonts/RedHatDisplayMedium-italic.fntdata"/><Relationship Id="rId22" Type="http://schemas.openxmlformats.org/officeDocument/2006/relationships/slide" Target="slides/slide16.xml"/><Relationship Id="rId66" Type="http://schemas.openxmlformats.org/officeDocument/2006/relationships/font" Target="fonts/RedHatDisplay-bold.fntdata"/><Relationship Id="rId21" Type="http://schemas.openxmlformats.org/officeDocument/2006/relationships/slide" Target="slides/slide15.xml"/><Relationship Id="rId65" Type="http://schemas.openxmlformats.org/officeDocument/2006/relationships/font" Target="fonts/RedHatDisplay-regular.fntdata"/><Relationship Id="rId24" Type="http://schemas.openxmlformats.org/officeDocument/2006/relationships/slide" Target="slides/slide18.xml"/><Relationship Id="rId68" Type="http://schemas.openxmlformats.org/officeDocument/2006/relationships/font" Target="fonts/RedHatDisplay-boldItalic.fntdata"/><Relationship Id="rId23" Type="http://schemas.openxmlformats.org/officeDocument/2006/relationships/slide" Target="slides/slide17.xml"/><Relationship Id="rId67" Type="http://schemas.openxmlformats.org/officeDocument/2006/relationships/font" Target="fonts/RedHatDisplay-italic.fntdata"/><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edHatTex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edHatTextMedium-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edHatTextMedium-italic.fntdata"/><Relationship Id="rId10" Type="http://schemas.openxmlformats.org/officeDocument/2006/relationships/slide" Target="slides/slide4.xml"/><Relationship Id="rId54" Type="http://schemas.openxmlformats.org/officeDocument/2006/relationships/font" Target="fonts/RedHatTextMedium-bold.fntdata"/><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font" Target="fonts/RedHatTextMedium-boldItalic.fntdata"/><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overview/what-is-kubernetes/#why-container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8530b5a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8530b5a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ce5e4ddf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ce5e4ddf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ce726dd84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ce726dd84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ce726dd84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ce726dd84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ce37b9b61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ce37b9b61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ce37b9b61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ce37b9b61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does not have or maintain the knowledge to handle the lifecycle of these applications and the operator pattern fills this gap. essentially we are programming into the controller all the logic and replacing the need for human operator with a software operator.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ce5e4ddfd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ce5e4ddfd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63eb69fdaf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63eb69fdaf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6cb088d78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6cb088d78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c2b9a625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c2b9a625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6cb088d78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6cb088d78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ce8621c852_2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ce8621c852_2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82935df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82935df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e4a02ab4d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e4a02ab4d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547716335e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547716335e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context we are talking about a Resource that we actually create via the mechanics of the Kubernetes API server. Think of this as the use of a particular kind in the API. </a:t>
            </a:r>
            <a:r>
              <a:rPr lang="en">
                <a:solidFill>
                  <a:schemeClr val="dk1"/>
                </a:solidFill>
              </a:rPr>
              <a:t>Usually a 1 to 1 mapping of a Kind. Kind Pod =&gt; resource pod.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63eb69fdaf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63eb69fdaf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encapsulates an application’s container (or, in some cases, multiple containers)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storage resources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a unique network IP</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options that govern how the container(s) should run.</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A Pod represents a unit of deployment: </a:t>
            </a:r>
            <a:r>
              <a:rPr i="1" lang="en" sz="1200">
                <a:solidFill>
                  <a:schemeClr val="dk1"/>
                </a:solidFill>
                <a:highlight>
                  <a:srgbClr val="FFFFFF"/>
                </a:highlight>
                <a:latin typeface="Roboto"/>
                <a:ea typeface="Roboto"/>
                <a:cs typeface="Roboto"/>
                <a:sym typeface="Roboto"/>
              </a:rPr>
              <a:t>a single instance of an application in Kubernetes</a:t>
            </a:r>
            <a:r>
              <a:rPr lang="en" sz="1200">
                <a:solidFill>
                  <a:schemeClr val="dk1"/>
                </a:solidFill>
                <a:highlight>
                  <a:srgbClr val="FFFFFF"/>
                </a:highlight>
                <a:latin typeface="Roboto"/>
                <a:ea typeface="Roboto"/>
                <a:cs typeface="Roboto"/>
                <a:sym typeface="Roboto"/>
              </a:rPr>
              <a:t>, which might consist of either a single </a:t>
            </a:r>
            <a:r>
              <a:rPr lang="en" sz="1200" u="sng">
                <a:solidFill>
                  <a:schemeClr val="dk1"/>
                </a:solidFill>
                <a:highlight>
                  <a:srgbClr val="FFFFFF"/>
                </a:highlight>
                <a:latin typeface="Roboto"/>
                <a:ea typeface="Roboto"/>
                <a:cs typeface="Roboto"/>
                <a:sym typeface="Roboto"/>
                <a:hlinkClick r:id="rId2">
                  <a:extLst>
                    <a:ext uri="{A12FA001-AC4F-418D-AE19-62706E023703}">
                      <ahyp:hlinkClr val="tx"/>
                    </a:ext>
                  </a:extLst>
                </a:hlinkClick>
              </a:rPr>
              <a:t>container</a:t>
            </a:r>
            <a:r>
              <a:rPr lang="en" sz="1200">
                <a:solidFill>
                  <a:schemeClr val="dk1"/>
                </a:solidFill>
                <a:highlight>
                  <a:srgbClr val="FFFFFF"/>
                </a:highlight>
                <a:latin typeface="Roboto"/>
                <a:ea typeface="Roboto"/>
                <a:cs typeface="Roboto"/>
                <a:sym typeface="Roboto"/>
              </a:rPr>
              <a:t> or a small number of containers that are tightly coupled and that share resources.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single container pod is most common - application/binary that serves files via a hostname like example.com</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multiple container pod with application/binary serving files while another is concerned only with logs from the application serving files</a:t>
            </a:r>
            <a:endParaRPr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6cb088d78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6cb088d78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6cb088d78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6cb088d78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ce5e4ddfd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ce5e4ddfd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e4a02ab4d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e4a02ab4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6cb088d78e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6cb088d78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Loop that reads desired state, current state, and/or external state then reconciles or makes all the changes nece</a:t>
            </a:r>
            <a:r>
              <a:rPr lang="en"/>
              <a:t>ssary to move current state to desired state and writing down an relevant observations. https://github.com/kubernetes/kubernetes/tree/master/pkg/controller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71f066fe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71f066fe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ce8621c852_2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ce8621c852_2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c2b9a625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c2b9a625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Loop that reads desired state, current state, and/or external state then reconciles or makes all the changes necessary to move current state to desired state and writing down an relevant observations.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ce5e4ddf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ce5e4ddf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ce5e4ddfd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ce5e4ddfd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6cb088d78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6cb088d78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222222"/>
                </a:solidFill>
                <a:highlight>
                  <a:srgbClr val="FFFFFF"/>
                </a:highlight>
                <a:latin typeface="Roboto"/>
                <a:ea typeface="Roboto"/>
                <a:cs typeface="Roboto"/>
                <a:sym typeface="Roboto"/>
              </a:rPr>
              <a:t>unless you require custom update orchestration or don't require updates at all use a deployment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6cb088d78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6cb088d78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Roboto"/>
                <a:ea typeface="Roboto"/>
                <a:cs typeface="Roboto"/>
                <a:sym typeface="Roboto"/>
              </a:rPr>
              <a:t>You describe a desired state in a Deployment, and the Deployment Controller changes the actual state to the desired state at a controlled rate</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6cb088d78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6cb088d78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 monitoring</a:t>
            </a:r>
            <a:endParaRPr/>
          </a:p>
          <a:p>
            <a:pPr indent="0" lvl="0" marL="0" rtl="0" algn="l">
              <a:spcBef>
                <a:spcPts val="0"/>
              </a:spcBef>
              <a:spcAft>
                <a:spcPts val="0"/>
              </a:spcAft>
              <a:buNone/>
            </a:pPr>
            <a:r>
              <a:rPr lang="en"/>
              <a:t>log collection/shipping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e4a02ab4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e4a02ab4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7c025138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7c025138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7c025138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7c025138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ce5e4ddfd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ce5e4ddfd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ce8621c852_2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ce8621c852_2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7c025138c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7c025138c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8c3d322cc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8c3d322cc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8c3d322cc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8c3d322cc1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8c3d322cc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8c3d322cc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ce5e4ddfd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ce5e4ddfd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ce5e4ddfd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ce5e4ddfd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df6d74eb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df6d74eb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547716335e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547716335e_0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ce5e4ddfd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ce5e4ddfd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c5323004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c5323004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state. No backups.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ce37b9b6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ce37b9b6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native resources to deploy application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ce726dd84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ce726dd84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deployment and if a pod goes down another is created to take its place.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2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27.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3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2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27.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5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4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5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5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5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 Id="rId3" Type="http://schemas.openxmlformats.org/officeDocument/2006/relationships/image" Target="../media/image4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6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6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6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6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1" name="Google Shape;11;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2" name="Google Shape;12;p2"/>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3" name="Google Shape;13;p2"/>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14" name="Google Shape;14;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5" name="Google Shape;15;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6" name="Google Shape;16;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107" name="Shape 107"/>
        <p:cNvGrpSpPr/>
        <p:nvPr/>
      </p:nvGrpSpPr>
      <p:grpSpPr>
        <a:xfrm>
          <a:off x="0" y="0"/>
          <a:ext cx="0" cy="0"/>
          <a:chOff x="0" y="0"/>
          <a:chExt cx="0" cy="0"/>
        </a:xfrm>
      </p:grpSpPr>
      <p:cxnSp>
        <p:nvCxnSpPr>
          <p:cNvPr id="108" name="Google Shape;108;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09" name="Google Shape;109;p1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0" name="Google Shape;110;p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111" name="Google Shape;111;p1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12" name="Google Shape;112;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3" name="Google Shape;113;p11"/>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114" name="Google Shape;114;p11"/>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1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17" name="Google Shape;117;p1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8" name="Google Shape;118;p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9" name="Google Shape;119;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20" name="Google Shape;120;p1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21" name="Google Shape;121;p1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22" name="Google Shape;122;p12"/>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23" name="Google Shape;123;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13"/>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26" name="Google Shape;126;p13"/>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p:txBody>
      </p:sp>
      <p:cxnSp>
        <p:nvCxnSpPr>
          <p:cNvPr id="127" name="Google Shape;127;p1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28" name="Google Shape;128;p1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29" name="Google Shape;129;p1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130" name="Google Shape;130;p1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31" name="Google Shape;131;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14"/>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34" name="Google Shape;134;p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5" name="Google Shape;135;p1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36" name="Google Shape;136;p1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37" name="Google Shape;137;p14"/>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38" name="Google Shape;138;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1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41" name="Google Shape;141;p15"/>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42" name="Google Shape;142;p1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43" name="Google Shape;143;p1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44" name="Google Shape;144;p15"/>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45" name="Google Shape;145;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46" name="Google Shape;146;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16"/>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49" name="Google Shape;149;p1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50" name="Google Shape;150;p1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51" name="Google Shape;151;p16"/>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52" name="Google Shape;152;p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53" name="Shape 153"/>
        <p:cNvGrpSpPr/>
        <p:nvPr/>
      </p:nvGrpSpPr>
      <p:grpSpPr>
        <a:xfrm>
          <a:off x="0" y="0"/>
          <a:ext cx="0" cy="0"/>
          <a:chOff x="0" y="0"/>
          <a:chExt cx="0" cy="0"/>
        </a:xfrm>
      </p:grpSpPr>
      <p:sp>
        <p:nvSpPr>
          <p:cNvPr id="154" name="Google Shape;154;p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55" name="Google Shape;155;p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6" name="Google Shape;156;p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7" name="Google Shape;157;p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8" name="Google Shape;158;p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9" name="Google Shape;159;p1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0" name="Google Shape;160;p1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61" name="Google Shape;161;p17"/>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62" name="Shape 162"/>
        <p:cNvGrpSpPr/>
        <p:nvPr/>
      </p:nvGrpSpPr>
      <p:grpSpPr>
        <a:xfrm>
          <a:off x="0" y="0"/>
          <a:ext cx="0" cy="0"/>
          <a:chOff x="0" y="0"/>
          <a:chExt cx="0" cy="0"/>
        </a:xfrm>
      </p:grpSpPr>
      <p:sp>
        <p:nvSpPr>
          <p:cNvPr id="163" name="Google Shape;163;p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64" name="Google Shape;164;p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5" name="Google Shape;165;p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6" name="Google Shape;166;p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7" name="Google Shape;167;p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8" name="Google Shape;168;p1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9" name="Google Shape;169;p18"/>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75" name="Google Shape;175;p18"/>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76" name="Google Shape;176;p18"/>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77" name="Google Shape;177;p1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78" name="Google Shape;178;p18"/>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79" name="Shape 179"/>
        <p:cNvGrpSpPr/>
        <p:nvPr/>
      </p:nvGrpSpPr>
      <p:grpSpPr>
        <a:xfrm>
          <a:off x="0" y="0"/>
          <a:ext cx="0" cy="0"/>
          <a:chOff x="0" y="0"/>
          <a:chExt cx="0" cy="0"/>
        </a:xfrm>
      </p:grpSpPr>
      <p:cxnSp>
        <p:nvCxnSpPr>
          <p:cNvPr id="180" name="Google Shape;180;p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1" name="Google Shape;181;p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82" name="Google Shape;182;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3" name="Google Shape;183;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4" name="Google Shape;184;p1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85" name="Google Shape;185;p1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90" name="Google Shape;190;p1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91" name="Google Shape;191;p1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92" name="Google Shape;192;p19"/>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3" name="Google Shape;193;p19"/>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94" name="Shape 194"/>
        <p:cNvGrpSpPr/>
        <p:nvPr/>
      </p:nvGrpSpPr>
      <p:grpSpPr>
        <a:xfrm>
          <a:off x="0" y="0"/>
          <a:ext cx="0" cy="0"/>
          <a:chOff x="0" y="0"/>
          <a:chExt cx="0" cy="0"/>
        </a:xfrm>
      </p:grpSpPr>
      <p:cxnSp>
        <p:nvCxnSpPr>
          <p:cNvPr id="195" name="Google Shape;195;p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6" name="Google Shape;196;p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7" name="Google Shape;197;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8" name="Google Shape;198;p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 name="Google Shape;199;p2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00" name="Google Shape;200;p20"/>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201" name="Google Shape;201;p20"/>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02" name="Google Shape;202;p20"/>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03" name="Google Shape;203;p20"/>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04" name="Google Shape;204;p20"/>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05" name="Google Shape;205;p2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06" name="Google Shape;206;p20"/>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0" name="Google Shape;20;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1" name="Google Shape;21;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2" name="Google Shape;22;p3"/>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23" name="Google Shape;23;p3"/>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24" name="Google Shape;24;p3"/>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5" name="Google Shape;25;p3"/>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
        <p:nvSpPr>
          <p:cNvPr id="26" name="Google Shape;26;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27" name="Google Shape;27;p3"/>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28" name="Google Shape;28;p3"/>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29" name="Google Shape;29;p3"/>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30" name="Google Shape;30;p3"/>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1" name="Google Shape;31;p3"/>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32" name="Google Shape;32;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07" name="Shape 207"/>
        <p:cNvGrpSpPr/>
        <p:nvPr/>
      </p:nvGrpSpPr>
      <p:grpSpPr>
        <a:xfrm>
          <a:off x="0" y="0"/>
          <a:ext cx="0" cy="0"/>
          <a:chOff x="0" y="0"/>
          <a:chExt cx="0" cy="0"/>
        </a:xfrm>
      </p:grpSpPr>
      <p:sp>
        <p:nvSpPr>
          <p:cNvPr id="208" name="Google Shape;208;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09" name="Google Shape;209;p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0" name="Google Shape;210;p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11" name="Google Shape;211;p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2" name="Google Shape;212;p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3" name="Google Shape;213;p2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14" name="Shape 214"/>
        <p:cNvGrpSpPr/>
        <p:nvPr/>
      </p:nvGrpSpPr>
      <p:grpSpPr>
        <a:xfrm>
          <a:off x="0" y="0"/>
          <a:ext cx="0" cy="0"/>
          <a:chOff x="0" y="0"/>
          <a:chExt cx="0" cy="0"/>
        </a:xfrm>
      </p:grpSpPr>
      <p:sp>
        <p:nvSpPr>
          <p:cNvPr id="215" name="Google Shape;215;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16" name="Google Shape;216;p2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17" name="Google Shape;217;p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8" name="Google Shape;218;p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19" name="Google Shape;219;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0" name="Google Shape;220;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1" name="Google Shape;221;p22"/>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22" name="Google Shape;222;p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23" name="Google Shape;223;p22"/>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24" name="Shape 224"/>
        <p:cNvGrpSpPr/>
        <p:nvPr/>
      </p:nvGrpSpPr>
      <p:grpSpPr>
        <a:xfrm>
          <a:off x="0" y="0"/>
          <a:ext cx="0" cy="0"/>
          <a:chOff x="0" y="0"/>
          <a:chExt cx="0" cy="0"/>
        </a:xfrm>
      </p:grpSpPr>
      <p:cxnSp>
        <p:nvCxnSpPr>
          <p:cNvPr id="225" name="Google Shape;225;p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6" name="Google Shape;226;p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7" name="Google Shape;227;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8" name="Google Shape;228;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9" name="Google Shape;229;p2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0" name="Google Shape;230;p2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1" name="Google Shape;231;p2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2" name="Google Shape;232;p23"/>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33" name="Shape 233"/>
        <p:cNvGrpSpPr/>
        <p:nvPr/>
      </p:nvGrpSpPr>
      <p:grpSpPr>
        <a:xfrm>
          <a:off x="0" y="0"/>
          <a:ext cx="0" cy="0"/>
          <a:chOff x="0" y="0"/>
          <a:chExt cx="0" cy="0"/>
        </a:xfrm>
      </p:grpSpPr>
      <p:sp>
        <p:nvSpPr>
          <p:cNvPr id="234" name="Google Shape;234;p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5" name="Google Shape;235;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6" name="Google Shape;236;p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7" name="Google Shape;237;p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8" name="Google Shape;238;p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9" name="Google Shape;239;p2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0" name="Google Shape;240;p24"/>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41" name="Shape 241"/>
        <p:cNvGrpSpPr/>
        <p:nvPr/>
      </p:nvGrpSpPr>
      <p:grpSpPr>
        <a:xfrm>
          <a:off x="0" y="0"/>
          <a:ext cx="0" cy="0"/>
          <a:chOff x="0" y="0"/>
          <a:chExt cx="0" cy="0"/>
        </a:xfrm>
      </p:grpSpPr>
      <p:cxnSp>
        <p:nvCxnSpPr>
          <p:cNvPr id="242" name="Google Shape;242;p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3" name="Google Shape;243;p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4" name="Google Shape;244;p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5" name="Google Shape;245;p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6" name="Google Shape;246;p2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7" name="Google Shape;247;p25"/>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48" name="Google Shape;248;p25"/>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49" name="Google Shape;249;p2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50" name="Google Shape;250;p2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51" name="Google Shape;251;p25"/>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252" name="Shape 252"/>
        <p:cNvGrpSpPr/>
        <p:nvPr/>
      </p:nvGrpSpPr>
      <p:grpSpPr>
        <a:xfrm>
          <a:off x="0" y="0"/>
          <a:ext cx="0" cy="0"/>
          <a:chOff x="0" y="0"/>
          <a:chExt cx="0" cy="0"/>
        </a:xfrm>
      </p:grpSpPr>
      <p:cxnSp>
        <p:nvCxnSpPr>
          <p:cNvPr id="253" name="Google Shape;253;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4" name="Google Shape;254;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5" name="Google Shape;255;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6" name="Google Shape;256;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7" name="Google Shape;257;p2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8" name="Google Shape;258;p26"/>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59" name="Google Shape;259;p2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60" name="Google Shape;260;p2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1" name="Google Shape;261;p2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62" name="Shape 262"/>
        <p:cNvGrpSpPr/>
        <p:nvPr/>
      </p:nvGrpSpPr>
      <p:grpSpPr>
        <a:xfrm>
          <a:off x="0" y="0"/>
          <a:ext cx="0" cy="0"/>
          <a:chOff x="0" y="0"/>
          <a:chExt cx="0" cy="0"/>
        </a:xfrm>
      </p:grpSpPr>
      <p:sp>
        <p:nvSpPr>
          <p:cNvPr id="263" name="Google Shape;263;p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64" name="Google Shape;264;p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5" name="Google Shape;265;p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6" name="Google Shape;266;p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7" name="Google Shape;267;p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8" name="Google Shape;268;p2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69" name="Google Shape;269;p27"/>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70" name="Google Shape;270;p27"/>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71" name="Google Shape;271;p27"/>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272" name="Google Shape;272;p27"/>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73" name="Shape 273"/>
        <p:cNvGrpSpPr/>
        <p:nvPr/>
      </p:nvGrpSpPr>
      <p:grpSpPr>
        <a:xfrm>
          <a:off x="0" y="0"/>
          <a:ext cx="0" cy="0"/>
          <a:chOff x="0" y="0"/>
          <a:chExt cx="0" cy="0"/>
        </a:xfrm>
      </p:grpSpPr>
      <p:cxnSp>
        <p:nvCxnSpPr>
          <p:cNvPr id="274" name="Google Shape;274;p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5" name="Google Shape;275;p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6" name="Google Shape;276;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7" name="Google Shape;277;p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8" name="Google Shape;278;p2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9" name="Google Shape;279;p28"/>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280" name="Google Shape;280;p28"/>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81" name="Google Shape;281;p28"/>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82" name="Google Shape;282;p28"/>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83" name="Google Shape;283;p28"/>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284" name="Google Shape;284;p28"/>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285" name="Google Shape;285;p2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86" name="Google Shape;286;p2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87" name="Google Shape;287;p2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88" name="Shape 288"/>
        <p:cNvGrpSpPr/>
        <p:nvPr/>
      </p:nvGrpSpPr>
      <p:grpSpPr>
        <a:xfrm>
          <a:off x="0" y="0"/>
          <a:ext cx="0" cy="0"/>
          <a:chOff x="0" y="0"/>
          <a:chExt cx="0" cy="0"/>
        </a:xfrm>
      </p:grpSpPr>
      <p:sp>
        <p:nvSpPr>
          <p:cNvPr id="289" name="Google Shape;289;p2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90" name="Google Shape;290;p2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91" name="Google Shape;291;p2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292" name="Google Shape;292;p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3" name="Google Shape;293;p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4" name="Google Shape;294;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5" name="Google Shape;295;p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6" name="Google Shape;296;p29"/>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97" name="Google Shape;297;p29"/>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298" name="Google Shape;298;p29"/>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299" name="Google Shape;299;p29"/>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00" name="Google Shape;300;p29"/>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01" name="Google Shape;301;p29"/>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02" name="Google Shape;302;p29"/>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03" name="Google Shape;303;p29"/>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04" name="Google Shape;304;p29"/>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05" name="Google Shape;305;p29"/>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06" name="Google Shape;306;p2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07" name="Google Shape;307;p29"/>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08" name="Shape 308"/>
        <p:cNvGrpSpPr/>
        <p:nvPr/>
      </p:nvGrpSpPr>
      <p:grpSpPr>
        <a:xfrm>
          <a:off x="0" y="0"/>
          <a:ext cx="0" cy="0"/>
          <a:chOff x="0" y="0"/>
          <a:chExt cx="0" cy="0"/>
        </a:xfrm>
      </p:grpSpPr>
      <p:sp>
        <p:nvSpPr>
          <p:cNvPr id="309" name="Google Shape;309;p30"/>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310" name="Google Shape;310;p30"/>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311" name="Google Shape;311;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2" name="Google Shape;312;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3" name="Google Shape;313;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4" name="Google Shape;314;p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5" name="Google Shape;315;p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6" name="Google Shape;316;p30"/>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17" name="Google Shape;317;p30"/>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318" name="Google Shape;318;p30"/>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19" name="Google Shape;319;p30"/>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20" name="Google Shape;320;p30"/>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21" name="Google Shape;321;p30"/>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22" name="Google Shape;322;p30"/>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23" name="Google Shape;323;p3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24" name="Google Shape;324;p30"/>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6" name="Google Shape;36;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37" name="Google Shape;37;p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38" name="Google Shape;38;p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39" name="Google Shape;39;p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0" name="Google Shape;40;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 name="Google Shape;41;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25" name="Shape 325"/>
        <p:cNvGrpSpPr/>
        <p:nvPr/>
      </p:nvGrpSpPr>
      <p:grpSpPr>
        <a:xfrm>
          <a:off x="0" y="0"/>
          <a:ext cx="0" cy="0"/>
          <a:chOff x="0" y="0"/>
          <a:chExt cx="0" cy="0"/>
        </a:xfrm>
      </p:grpSpPr>
      <p:cxnSp>
        <p:nvCxnSpPr>
          <p:cNvPr id="326" name="Google Shape;326;p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7" name="Google Shape;327;p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8" name="Google Shape;328;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9" name="Google Shape;329;p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0" name="Google Shape;330;p3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31" name="Google Shape;331;p31"/>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32" name="Google Shape;332;p31"/>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33" name="Google Shape;333;p31"/>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34" name="Google Shape;334;p31"/>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35" name="Google Shape;335;p31"/>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36" name="Google Shape;336;p31"/>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37" name="Google Shape;337;p31"/>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38" name="Google Shape;338;p3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39" name="Google Shape;339;p31"/>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40" name="Shape 340"/>
        <p:cNvGrpSpPr/>
        <p:nvPr/>
      </p:nvGrpSpPr>
      <p:grpSpPr>
        <a:xfrm>
          <a:off x="0" y="0"/>
          <a:ext cx="0" cy="0"/>
          <a:chOff x="0" y="0"/>
          <a:chExt cx="0" cy="0"/>
        </a:xfrm>
      </p:grpSpPr>
      <p:cxnSp>
        <p:nvCxnSpPr>
          <p:cNvPr id="341" name="Google Shape;341;p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2" name="Google Shape;342;p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3" name="Google Shape;343;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4" name="Google Shape;344;p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5" name="Google Shape;345;p3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46" name="Google Shape;346;p3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47" name="Google Shape;347;p32"/>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48" name="Google Shape;348;p32"/>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49" name="Google Shape;349;p32"/>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50" name="Google Shape;350;p32"/>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51" name="Google Shape;351;p32"/>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52" name="Google Shape;352;p32"/>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53" name="Google Shape;353;p32"/>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54" name="Google Shape;354;p3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55" name="Google Shape;355;p32"/>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56" name="Shape 356"/>
        <p:cNvGrpSpPr/>
        <p:nvPr/>
      </p:nvGrpSpPr>
      <p:grpSpPr>
        <a:xfrm>
          <a:off x="0" y="0"/>
          <a:ext cx="0" cy="0"/>
          <a:chOff x="0" y="0"/>
          <a:chExt cx="0" cy="0"/>
        </a:xfrm>
      </p:grpSpPr>
      <p:cxnSp>
        <p:nvCxnSpPr>
          <p:cNvPr id="357" name="Google Shape;357;p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8" name="Google Shape;358;p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9" name="Google Shape;359;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0" name="Google Shape;360;p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1" name="Google Shape;361;p3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2" name="Google Shape;362;p33"/>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63" name="Google Shape;363;p33"/>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364" name="Google Shape;364;p33"/>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65" name="Google Shape;365;p33"/>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366" name="Google Shape;366;p33"/>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3"/>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3"/>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67" name="Google Shape;567;p3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68" name="Google Shape;568;p33"/>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69" name="Shape 569"/>
        <p:cNvGrpSpPr/>
        <p:nvPr/>
      </p:nvGrpSpPr>
      <p:grpSpPr>
        <a:xfrm>
          <a:off x="0" y="0"/>
          <a:ext cx="0" cy="0"/>
          <a:chOff x="0" y="0"/>
          <a:chExt cx="0" cy="0"/>
        </a:xfrm>
      </p:grpSpPr>
      <p:cxnSp>
        <p:nvCxnSpPr>
          <p:cNvPr id="570" name="Google Shape;570;p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1" name="Google Shape;571;p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2" name="Google Shape;572;p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3" name="Google Shape;573;p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4" name="Google Shape;574;p3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75" name="Google Shape;575;p34"/>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576" name="Google Shape;576;p34"/>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577" name="Google Shape;577;p34"/>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78" name="Google Shape;578;p34"/>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79" name="Google Shape;579;p34"/>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80" name="Google Shape;580;p34"/>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81" name="Google Shape;581;p34"/>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82" name="Google Shape;582;p34"/>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583" name="Google Shape;583;p34"/>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584" name="Google Shape;584;p34"/>
          <p:cNvPicPr preferRelativeResize="0"/>
          <p:nvPr/>
        </p:nvPicPr>
        <p:blipFill rotWithShape="1">
          <a:blip r:embed="rId4">
            <a:alphaModFix/>
          </a:blip>
          <a:srcRect b="0" l="0" r="0" t="0"/>
          <a:stretch/>
        </p:blipFill>
        <p:spPr>
          <a:xfrm>
            <a:off x="4627759" y="2217196"/>
            <a:ext cx="553219" cy="553200"/>
          </a:xfrm>
          <a:prstGeom prst="rect">
            <a:avLst/>
          </a:prstGeom>
          <a:noFill/>
          <a:ln>
            <a:noFill/>
          </a:ln>
        </p:spPr>
      </p:pic>
      <p:pic>
        <p:nvPicPr>
          <p:cNvPr id="585" name="Google Shape;585;p34"/>
          <p:cNvPicPr preferRelativeResize="0"/>
          <p:nvPr/>
        </p:nvPicPr>
        <p:blipFill rotWithShape="1">
          <a:blip r:embed="rId5">
            <a:alphaModFix/>
          </a:blip>
          <a:srcRect b="0" l="0" r="0" t="0"/>
          <a:stretch/>
        </p:blipFill>
        <p:spPr>
          <a:xfrm>
            <a:off x="8210712" y="2217196"/>
            <a:ext cx="553219" cy="553200"/>
          </a:xfrm>
          <a:prstGeom prst="rect">
            <a:avLst/>
          </a:prstGeom>
          <a:noFill/>
          <a:ln>
            <a:noFill/>
          </a:ln>
        </p:spPr>
      </p:pic>
      <p:sp>
        <p:nvSpPr>
          <p:cNvPr id="586" name="Google Shape;586;p3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87" name="Google Shape;587;p3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88" name="Google Shape;588;p3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589" name="Shape 589"/>
        <p:cNvGrpSpPr/>
        <p:nvPr/>
      </p:nvGrpSpPr>
      <p:grpSpPr>
        <a:xfrm>
          <a:off x="0" y="0"/>
          <a:ext cx="0" cy="0"/>
          <a:chOff x="0" y="0"/>
          <a:chExt cx="0" cy="0"/>
        </a:xfrm>
      </p:grpSpPr>
      <p:cxnSp>
        <p:nvCxnSpPr>
          <p:cNvPr id="590" name="Google Shape;590;p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91" name="Google Shape;591;p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92" name="Google Shape;592;p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93" name="Google Shape;593;p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94" name="Google Shape;594;p3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95" name="Google Shape;595;p35"/>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596" name="Google Shape;596;p35"/>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97" name="Google Shape;597;p35"/>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598" name="Google Shape;598;p35"/>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99" name="Google Shape;599;p35"/>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600" name="Google Shape;600;p35"/>
          <p:cNvPicPr preferRelativeResize="0"/>
          <p:nvPr/>
        </p:nvPicPr>
        <p:blipFill rotWithShape="1">
          <a:blip r:embed="rId3">
            <a:alphaModFix/>
          </a:blip>
          <a:srcRect b="0" l="0" r="0" t="0"/>
          <a:stretch/>
        </p:blipFill>
        <p:spPr>
          <a:xfrm>
            <a:off x="1227082" y="2044890"/>
            <a:ext cx="731700" cy="731684"/>
          </a:xfrm>
          <a:prstGeom prst="rect">
            <a:avLst/>
          </a:prstGeom>
          <a:noFill/>
          <a:ln>
            <a:noFill/>
          </a:ln>
        </p:spPr>
      </p:pic>
      <p:pic>
        <p:nvPicPr>
          <p:cNvPr id="601" name="Google Shape;601;p35"/>
          <p:cNvPicPr preferRelativeResize="0"/>
          <p:nvPr/>
        </p:nvPicPr>
        <p:blipFill rotWithShape="1">
          <a:blip r:embed="rId4">
            <a:alphaModFix/>
          </a:blip>
          <a:srcRect b="0" l="0" r="0" t="0"/>
          <a:stretch/>
        </p:blipFill>
        <p:spPr>
          <a:xfrm>
            <a:off x="6413282" y="2044890"/>
            <a:ext cx="731700" cy="731684"/>
          </a:xfrm>
          <a:prstGeom prst="rect">
            <a:avLst/>
          </a:prstGeom>
          <a:noFill/>
          <a:ln>
            <a:noFill/>
          </a:ln>
        </p:spPr>
      </p:pic>
      <p:sp>
        <p:nvSpPr>
          <p:cNvPr id="602" name="Google Shape;602;p35"/>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03" name="Google Shape;603;p3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04" name="Google Shape;604;p35"/>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605" name="Shape 605"/>
        <p:cNvGrpSpPr/>
        <p:nvPr/>
      </p:nvGrpSpPr>
      <p:grpSpPr>
        <a:xfrm>
          <a:off x="0" y="0"/>
          <a:ext cx="0" cy="0"/>
          <a:chOff x="0" y="0"/>
          <a:chExt cx="0" cy="0"/>
        </a:xfrm>
      </p:grpSpPr>
      <p:sp>
        <p:nvSpPr>
          <p:cNvPr id="606" name="Google Shape;606;p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07" name="Google Shape;607;p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8" name="Google Shape;608;p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9" name="Google Shape;609;p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0" name="Google Shape;610;p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1" name="Google Shape;611;p3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12" name="Google Shape;612;p36"/>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613" name="Google Shape;613;p36"/>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614" name="Google Shape;614;p36"/>
          <p:cNvPicPr preferRelativeResize="0"/>
          <p:nvPr/>
        </p:nvPicPr>
        <p:blipFill rotWithShape="1">
          <a:blip r:embed="rId3">
            <a:alphaModFix/>
          </a:blip>
          <a:srcRect b="0" l="0" r="0" t="0"/>
          <a:stretch/>
        </p:blipFill>
        <p:spPr>
          <a:xfrm>
            <a:off x="3419450" y="1298452"/>
            <a:ext cx="731700" cy="73168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615" name="Shape 615"/>
        <p:cNvGrpSpPr/>
        <p:nvPr/>
      </p:nvGrpSpPr>
      <p:grpSpPr>
        <a:xfrm>
          <a:off x="0" y="0"/>
          <a:ext cx="0" cy="0"/>
          <a:chOff x="0" y="0"/>
          <a:chExt cx="0" cy="0"/>
        </a:xfrm>
      </p:grpSpPr>
      <p:cxnSp>
        <p:nvCxnSpPr>
          <p:cNvPr id="616" name="Google Shape;616;p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17" name="Google Shape;617;p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18" name="Google Shape;618;p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9" name="Google Shape;619;p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20" name="Google Shape;620;p3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21" name="Google Shape;621;p37"/>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22" name="Google Shape;622;p37"/>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23" name="Google Shape;623;p37"/>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24" name="Google Shape;624;p37"/>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25" name="Google Shape;625;p37"/>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26" name="Google Shape;626;p37"/>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27" name="Google Shape;627;p37"/>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28" name="Google Shape;628;p37"/>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29" name="Google Shape;629;p37"/>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30" name="Google Shape;630;p3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31" name="Google Shape;631;p37"/>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632" name="Shape 632"/>
        <p:cNvGrpSpPr/>
        <p:nvPr/>
      </p:nvGrpSpPr>
      <p:grpSpPr>
        <a:xfrm>
          <a:off x="0" y="0"/>
          <a:ext cx="0" cy="0"/>
          <a:chOff x="0" y="0"/>
          <a:chExt cx="0" cy="0"/>
        </a:xfrm>
      </p:grpSpPr>
      <p:cxnSp>
        <p:nvCxnSpPr>
          <p:cNvPr id="633" name="Google Shape;633;p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34" name="Google Shape;634;p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35" name="Google Shape;635;p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36" name="Google Shape;636;p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37" name="Google Shape;637;p3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38" name="Google Shape;638;p38"/>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39" name="Google Shape;639;p38"/>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40" name="Google Shape;640;p38"/>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641" name="Google Shape;641;p38"/>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2" name="Google Shape;642;p38"/>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43" name="Google Shape;643;p38"/>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4" name="Google Shape;644;p38"/>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45" name="Google Shape;645;p38"/>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6" name="Google Shape;646;p38"/>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47" name="Google Shape;647;p38"/>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8" name="Google Shape;648;p38"/>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49" name="Google Shape;649;p3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50" name="Google Shape;650;p3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51" name="Google Shape;651;p3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652" name="Shape 652"/>
        <p:cNvGrpSpPr/>
        <p:nvPr/>
      </p:nvGrpSpPr>
      <p:grpSpPr>
        <a:xfrm>
          <a:off x="0" y="0"/>
          <a:ext cx="0" cy="0"/>
          <a:chOff x="0" y="0"/>
          <a:chExt cx="0" cy="0"/>
        </a:xfrm>
      </p:grpSpPr>
      <p:sp>
        <p:nvSpPr>
          <p:cNvPr id="653" name="Google Shape;653;p39"/>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654" name="Google Shape;654;p39"/>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655" name="Google Shape;655;p3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656" name="Google Shape;656;p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57" name="Google Shape;657;p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58" name="Google Shape;658;p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9" name="Google Shape;659;p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60" name="Google Shape;660;p3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61" name="Google Shape;661;p39"/>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2" name="Google Shape;662;p39"/>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63" name="Google Shape;663;p39"/>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4" name="Google Shape;664;p39"/>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65" name="Google Shape;665;p39"/>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6" name="Google Shape;666;p39"/>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667" name="Shape 667"/>
        <p:cNvGrpSpPr/>
        <p:nvPr/>
      </p:nvGrpSpPr>
      <p:grpSpPr>
        <a:xfrm>
          <a:off x="0" y="0"/>
          <a:ext cx="0" cy="0"/>
          <a:chOff x="0" y="0"/>
          <a:chExt cx="0" cy="0"/>
        </a:xfrm>
      </p:grpSpPr>
      <p:cxnSp>
        <p:nvCxnSpPr>
          <p:cNvPr id="668" name="Google Shape;668;p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69" name="Google Shape;669;p4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70" name="Google Shape;670;p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71" name="Google Shape;671;p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72" name="Google Shape;672;p4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73" name="Google Shape;673;p40"/>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674" name="Google Shape;674;p40"/>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675" name="Google Shape;675;p40"/>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76" name="Google Shape;676;p40"/>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77" name="Google Shape;677;p40"/>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78" name="Google Shape;678;p40"/>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79" name="Google Shape;679;p40"/>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80" name="Google Shape;680;p40"/>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81" name="Google Shape;681;p4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82" name="Google Shape;682;p4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83" name="Google Shape;683;p4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45" name="Google Shape;45;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46" name="Google Shape;46;p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7" name="Google Shape;47;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48" name="Google Shape;48;p5"/>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49" name="Google Shape;49;p5"/>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50" name="Google Shape;50;p5"/>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51" name="Google Shape;51;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2" name="Google Shape;52;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3" name="Google Shape;53;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 name="Google Shape;54;p5"/>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55" name="Google Shape;55;p5"/>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56" name="Google Shape;56;p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57" name="Google Shape;57;p5"/>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684" name="Shape 684"/>
        <p:cNvGrpSpPr/>
        <p:nvPr/>
      </p:nvGrpSpPr>
      <p:grpSpPr>
        <a:xfrm>
          <a:off x="0" y="0"/>
          <a:ext cx="0" cy="0"/>
          <a:chOff x="0" y="0"/>
          <a:chExt cx="0" cy="0"/>
        </a:xfrm>
      </p:grpSpPr>
      <p:cxnSp>
        <p:nvCxnSpPr>
          <p:cNvPr id="685" name="Google Shape;685;p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87" name="Google Shape;687;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88" name="Google Shape;688;p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89" name="Google Shape;689;p4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90" name="Google Shape;690;p41"/>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691" name="Google Shape;691;p4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92" name="Google Shape;692;p4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93" name="Google Shape;693;p4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694" name="Shape 694"/>
        <p:cNvGrpSpPr/>
        <p:nvPr/>
      </p:nvGrpSpPr>
      <p:grpSpPr>
        <a:xfrm>
          <a:off x="0" y="0"/>
          <a:ext cx="0" cy="0"/>
          <a:chOff x="0" y="0"/>
          <a:chExt cx="0" cy="0"/>
        </a:xfrm>
      </p:grpSpPr>
      <p:cxnSp>
        <p:nvCxnSpPr>
          <p:cNvPr id="695" name="Google Shape;695;p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96" name="Google Shape;696;p4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97" name="Google Shape;697;p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98" name="Google Shape;698;p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99" name="Google Shape;699;p4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00" name="Google Shape;700;p42"/>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701" name="Google Shape;701;p4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702" name="Google Shape;702;p4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03" name="Google Shape;703;p4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704" name="Shape 704"/>
        <p:cNvGrpSpPr/>
        <p:nvPr/>
      </p:nvGrpSpPr>
      <p:grpSpPr>
        <a:xfrm>
          <a:off x="0" y="0"/>
          <a:ext cx="0" cy="0"/>
          <a:chOff x="0" y="0"/>
          <a:chExt cx="0" cy="0"/>
        </a:xfrm>
      </p:grpSpPr>
      <p:sp>
        <p:nvSpPr>
          <p:cNvPr id="705" name="Google Shape;705;p43"/>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706" name="Google Shape;706;p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707" name="Google Shape;707;p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08" name="Google Shape;708;p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09" name="Google Shape;709;p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10" name="Google Shape;710;p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11" name="Google Shape;711;p4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712" name="Shape 712"/>
        <p:cNvGrpSpPr/>
        <p:nvPr/>
      </p:nvGrpSpPr>
      <p:grpSpPr>
        <a:xfrm>
          <a:off x="0" y="0"/>
          <a:ext cx="0" cy="0"/>
          <a:chOff x="0" y="0"/>
          <a:chExt cx="0" cy="0"/>
        </a:xfrm>
      </p:grpSpPr>
      <p:sp>
        <p:nvSpPr>
          <p:cNvPr id="713" name="Google Shape;713;p44"/>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714" name="Google Shape;714;p44"/>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715" name="Google Shape;715;p44"/>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716" name="Google Shape;716;p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17" name="Google Shape;717;p4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718" name="Google Shape;718;p4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719" name="Google Shape;719;p4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720" name="Google Shape;720;p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21" name="Google Shape;721;p44"/>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722" name="Shape 722"/>
        <p:cNvGrpSpPr/>
        <p:nvPr/>
      </p:nvGrpSpPr>
      <p:grpSpPr>
        <a:xfrm>
          <a:off x="0" y="0"/>
          <a:ext cx="0" cy="0"/>
          <a:chOff x="0" y="0"/>
          <a:chExt cx="0" cy="0"/>
        </a:xfrm>
      </p:grpSpPr>
      <p:cxnSp>
        <p:nvCxnSpPr>
          <p:cNvPr id="723" name="Google Shape;723;p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24" name="Google Shape;724;p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725" name="Google Shape;725;p4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26" name="Google Shape;726;p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27" name="Google Shape;727;p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28" name="Google Shape;728;p4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29" name="Google Shape;729;p45"/>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30" name="Google Shape;730;p45"/>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31" name="Google Shape;731;p45"/>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732" name="Shape 732"/>
        <p:cNvGrpSpPr/>
        <p:nvPr/>
      </p:nvGrpSpPr>
      <p:grpSpPr>
        <a:xfrm>
          <a:off x="0" y="0"/>
          <a:ext cx="0" cy="0"/>
          <a:chOff x="0" y="0"/>
          <a:chExt cx="0" cy="0"/>
        </a:xfrm>
      </p:grpSpPr>
      <p:cxnSp>
        <p:nvCxnSpPr>
          <p:cNvPr id="733" name="Google Shape;733;p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34" name="Google Shape;734;p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735" name="Google Shape;735;p4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36" name="Google Shape;736;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37" name="Google Shape;737;p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38" name="Google Shape;738;p4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39" name="Google Shape;739;p46"/>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40" name="Google Shape;740;p46"/>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1">
  <p:cSld name="CUSTOM_4_1_2">
    <p:bg>
      <p:bgPr>
        <a:solidFill>
          <a:srgbClr val="353535"/>
        </a:solidFill>
      </p:bgPr>
    </p:bg>
    <p:spTree>
      <p:nvGrpSpPr>
        <p:cNvPr id="741" name="Shape 741"/>
        <p:cNvGrpSpPr/>
        <p:nvPr/>
      </p:nvGrpSpPr>
      <p:grpSpPr>
        <a:xfrm>
          <a:off x="0" y="0"/>
          <a:ext cx="0" cy="0"/>
          <a:chOff x="0" y="0"/>
          <a:chExt cx="0" cy="0"/>
        </a:xfrm>
      </p:grpSpPr>
      <p:sp>
        <p:nvSpPr>
          <p:cNvPr id="742" name="Google Shape;742;p47"/>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743" name="Google Shape;743;p4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44" name="Google Shape;744;p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745" name="Google Shape;745;p4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746" name="Google Shape;746;p4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747" name="Google Shape;747;p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48" name="Google Shape;748;p4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749" name="Google Shape;749;p47"/>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750" name="Google Shape;750;p47"/>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751" name="Google Shape;751;p47"/>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spTree>
      <p:nvGrpSpPr>
        <p:cNvPr id="752" name="Shape 752"/>
        <p:cNvGrpSpPr/>
        <p:nvPr/>
      </p:nvGrpSpPr>
      <p:grpSpPr>
        <a:xfrm>
          <a:off x="0" y="0"/>
          <a:ext cx="0" cy="0"/>
          <a:chOff x="0" y="0"/>
          <a:chExt cx="0" cy="0"/>
        </a:xfrm>
      </p:grpSpPr>
      <p:sp>
        <p:nvSpPr>
          <p:cNvPr id="753" name="Google Shape;753;p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754" name="Google Shape;754;p4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755" name="Google Shape;755;p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56" name="Google Shape;756;p4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57" name="Google Shape;757;p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58" name="Google Shape;758;p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59" name="Google Shape;759;p4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760" name="Google Shape;760;p4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761" name="Google Shape;761;p48"/>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762" name="Google Shape;762;p48"/>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763" name="Google Shape;763;p48"/>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764" name="Google Shape;764;p48"/>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765" name="Google Shape;765;p48"/>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766" name="Google Shape;766;p48"/>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767" name="Google Shape;767;p48"/>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768" name="Google Shape;768;p48"/>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3">
    <p:spTree>
      <p:nvGrpSpPr>
        <p:cNvPr id="769" name="Shape 769"/>
        <p:cNvGrpSpPr/>
        <p:nvPr/>
      </p:nvGrpSpPr>
      <p:grpSpPr>
        <a:xfrm>
          <a:off x="0" y="0"/>
          <a:ext cx="0" cy="0"/>
          <a:chOff x="0" y="0"/>
          <a:chExt cx="0" cy="0"/>
        </a:xfrm>
      </p:grpSpPr>
      <p:sp>
        <p:nvSpPr>
          <p:cNvPr id="770" name="Google Shape;770;p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771" name="Google Shape;771;p4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772" name="Google Shape;772;p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73" name="Google Shape;773;p4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74" name="Google Shape;774;p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75" name="Google Shape;775;p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76" name="Google Shape;776;p4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777" name="Google Shape;777;p4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78" name="Google Shape;778;p49"/>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782" name="Shape 782"/>
        <p:cNvGrpSpPr/>
        <p:nvPr/>
      </p:nvGrpSpPr>
      <p:grpSpPr>
        <a:xfrm>
          <a:off x="0" y="0"/>
          <a:ext cx="0" cy="0"/>
          <a:chOff x="0" y="0"/>
          <a:chExt cx="0" cy="0"/>
        </a:xfrm>
      </p:grpSpPr>
      <p:sp>
        <p:nvSpPr>
          <p:cNvPr id="783" name="Google Shape;783;p5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1"/>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85" name="Google Shape;785;p51"/>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786" name="Google Shape;786;p51"/>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787" name="Google Shape;787;p51"/>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788" name="Google Shape;788;p5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89" name="Google Shape;789;p5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90" name="Google Shape;790;p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1" name="Google Shape;61;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2" name="Google Shape;62;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63" name="Google Shape;63;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64" name="Google Shape;64;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65" name="Google Shape;65;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66" name="Google Shape;66;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791" name="Shape 791"/>
        <p:cNvGrpSpPr/>
        <p:nvPr/>
      </p:nvGrpSpPr>
      <p:grpSpPr>
        <a:xfrm>
          <a:off x="0" y="0"/>
          <a:ext cx="0" cy="0"/>
          <a:chOff x="0" y="0"/>
          <a:chExt cx="0" cy="0"/>
        </a:xfrm>
      </p:grpSpPr>
      <p:sp>
        <p:nvSpPr>
          <p:cNvPr id="792" name="Google Shape;792;p5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2"/>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794" name="Google Shape;794;p52"/>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795" name="Google Shape;795;p52"/>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796" name="Google Shape;796;p52"/>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797" name="Google Shape;797;p52"/>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798" name="Google Shape;798;p52"/>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799" name="Google Shape;799;p52"/>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800" name="Google Shape;800;p52"/>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801" name="Google Shape;801;p52"/>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802" name="Google Shape;802;p52"/>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803" name="Google Shape;803;p52"/>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804" name="Google Shape;804;p52"/>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805" name="Google Shape;805;p52"/>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806" name="Google Shape;806;p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807" name="Shape 807"/>
        <p:cNvGrpSpPr/>
        <p:nvPr/>
      </p:nvGrpSpPr>
      <p:grpSpPr>
        <a:xfrm>
          <a:off x="0" y="0"/>
          <a:ext cx="0" cy="0"/>
          <a:chOff x="0" y="0"/>
          <a:chExt cx="0" cy="0"/>
        </a:xfrm>
      </p:grpSpPr>
      <p:sp>
        <p:nvSpPr>
          <p:cNvPr id="808" name="Google Shape;808;p5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3"/>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810" name="Google Shape;810;p53"/>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811" name="Google Shape;811;p53"/>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812" name="Google Shape;812;p53"/>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813" name="Google Shape;813;p5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814" name="Google Shape;814;p5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15" name="Google Shape;815;p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5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819" name="Google Shape;819;p54"/>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820" name="Google Shape;820;p54"/>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821" name="Google Shape;821;p54"/>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822" name="Google Shape;822;p54"/>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823" name="Google Shape;823;p54"/>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824" name="Google Shape;824;p54"/>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825" name="Google Shape;825;p54"/>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826" name="Google Shape;826;p5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27" name="Google Shape;827;p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28" name="Google Shape;828;p54"/>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829" name="Google Shape;829;p54"/>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830" name="Google Shape;830;p54"/>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831" name="Google Shape;831;p54"/>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832" name="Shape 832"/>
        <p:cNvGrpSpPr/>
        <p:nvPr/>
      </p:nvGrpSpPr>
      <p:grpSpPr>
        <a:xfrm>
          <a:off x="0" y="0"/>
          <a:ext cx="0" cy="0"/>
          <a:chOff x="0" y="0"/>
          <a:chExt cx="0" cy="0"/>
        </a:xfrm>
      </p:grpSpPr>
      <p:sp>
        <p:nvSpPr>
          <p:cNvPr id="833" name="Google Shape;833;p5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4" name="Google Shape;834;p5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835" name="Google Shape;835;p5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36" name="Google Shape;836;p55"/>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837" name="Google Shape;837;p55"/>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838" name="Google Shape;838;p55"/>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839" name="Google Shape;839;p55"/>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40" name="Google Shape;840;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841" name="Shape 841"/>
        <p:cNvGrpSpPr/>
        <p:nvPr/>
      </p:nvGrpSpPr>
      <p:grpSpPr>
        <a:xfrm>
          <a:off x="0" y="0"/>
          <a:ext cx="0" cy="0"/>
          <a:chOff x="0" y="0"/>
          <a:chExt cx="0" cy="0"/>
        </a:xfrm>
      </p:grpSpPr>
      <p:sp>
        <p:nvSpPr>
          <p:cNvPr id="842" name="Google Shape;842;p5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3" name="Google Shape;843;p5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844" name="Google Shape;844;p5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45" name="Google Shape;845;p56"/>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846" name="Google Shape;846;p5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47" name="Google Shape;847;p56"/>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848" name="Google Shape;848;p56"/>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849" name="Google Shape;849;p56"/>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850" name="Google Shape;850;p56"/>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851" name="Google Shape;851;p56"/>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852" name="Google Shape;852;p56"/>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853" name="Google Shape;853;p56"/>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854" name="Google Shape;854;p56"/>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855" name="Google Shape;855;p56"/>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856" name="Google Shape;856;p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857" name="Shape 857"/>
        <p:cNvGrpSpPr/>
        <p:nvPr/>
      </p:nvGrpSpPr>
      <p:grpSpPr>
        <a:xfrm>
          <a:off x="0" y="0"/>
          <a:ext cx="0" cy="0"/>
          <a:chOff x="0" y="0"/>
          <a:chExt cx="0" cy="0"/>
        </a:xfrm>
      </p:grpSpPr>
      <p:sp>
        <p:nvSpPr>
          <p:cNvPr id="858" name="Google Shape;858;p5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859" name="Google Shape;859;p5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60" name="Google Shape;860;p5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1" name="Google Shape;861;p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62" name="Google Shape;862;p57"/>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863" name="Google Shape;863;p5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64" name="Google Shape;864;p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865" name="Shape 865"/>
        <p:cNvGrpSpPr/>
        <p:nvPr/>
      </p:nvGrpSpPr>
      <p:grpSpPr>
        <a:xfrm>
          <a:off x="0" y="0"/>
          <a:ext cx="0" cy="0"/>
          <a:chOff x="0" y="0"/>
          <a:chExt cx="0" cy="0"/>
        </a:xfrm>
      </p:grpSpPr>
      <p:sp>
        <p:nvSpPr>
          <p:cNvPr id="866" name="Google Shape;866;p5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867" name="Google Shape;867;p5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68" name="Google Shape;868;p5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9" name="Google Shape;869;p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70" name="Google Shape;870;p5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871" name="Google Shape;871;p58"/>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72" name="Google Shape;872;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873" name="Shape 873"/>
        <p:cNvGrpSpPr/>
        <p:nvPr/>
      </p:nvGrpSpPr>
      <p:grpSpPr>
        <a:xfrm>
          <a:off x="0" y="0"/>
          <a:ext cx="0" cy="0"/>
          <a:chOff x="0" y="0"/>
          <a:chExt cx="0" cy="0"/>
        </a:xfrm>
      </p:grpSpPr>
      <p:sp>
        <p:nvSpPr>
          <p:cNvPr id="874" name="Google Shape;874;p5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875" name="Google Shape;875;p5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76" name="Google Shape;876;p5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77" name="Google Shape;877;p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78" name="Google Shape;878;p5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879" name="Google Shape;879;p5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80" name="Google Shape;880;p59"/>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881" name="Google Shape;881;p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882" name="Shape 882"/>
        <p:cNvGrpSpPr/>
        <p:nvPr/>
      </p:nvGrpSpPr>
      <p:grpSpPr>
        <a:xfrm>
          <a:off x="0" y="0"/>
          <a:ext cx="0" cy="0"/>
          <a:chOff x="0" y="0"/>
          <a:chExt cx="0" cy="0"/>
        </a:xfrm>
      </p:grpSpPr>
      <p:sp>
        <p:nvSpPr>
          <p:cNvPr id="883" name="Google Shape;883;p6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884" name="Google Shape;884;p6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85" name="Google Shape;885;p6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886" name="Google Shape;886;p6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887" name="Google Shape;887;p6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888" name="Google Shape;888;p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6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891" name="Google Shape;891;p61"/>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892" name="Google Shape;892;p6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893" name="Google Shape;893;p6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894" name="Google Shape;894;p61"/>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895" name="Google Shape;895;p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96" name="Google Shape;896;p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0" name="Google Shape;70;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1" name="Google Shape;71;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72" name="Google Shape;72;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3" name="Google Shape;73;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74" name="Google Shape;74;p7"/>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75" name="Google Shape;75;p7"/>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76" name="Google Shape;76;p7"/>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77" name="Google Shape;77;p7"/>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78" name="Google Shape;78;p7"/>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79" name="Google Shape;79;p7"/>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80" name="Google Shape;80;p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81" name="Google Shape;81;p7"/>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82" name="Google Shape;82;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897" name="Shape 897"/>
        <p:cNvGrpSpPr/>
        <p:nvPr/>
      </p:nvGrpSpPr>
      <p:grpSpPr>
        <a:xfrm>
          <a:off x="0" y="0"/>
          <a:ext cx="0" cy="0"/>
          <a:chOff x="0" y="0"/>
          <a:chExt cx="0" cy="0"/>
        </a:xfrm>
      </p:grpSpPr>
      <p:sp>
        <p:nvSpPr>
          <p:cNvPr id="898" name="Google Shape;898;p62"/>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899" name="Google Shape;899;p6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00" name="Google Shape;900;p6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901" name="Google Shape;901;p6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902" name="Google Shape;902;p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903" name="Shape 903"/>
        <p:cNvGrpSpPr/>
        <p:nvPr/>
      </p:nvGrpSpPr>
      <p:grpSpPr>
        <a:xfrm>
          <a:off x="0" y="0"/>
          <a:ext cx="0" cy="0"/>
          <a:chOff x="0" y="0"/>
          <a:chExt cx="0" cy="0"/>
        </a:xfrm>
      </p:grpSpPr>
      <p:sp>
        <p:nvSpPr>
          <p:cNvPr id="904" name="Google Shape;904;p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05" name="Google Shape;905;p6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06" name="Google Shape;906;p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07" name="Google Shape;907;p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08" name="Google Shape;908;p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09" name="Google Shape;909;p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10" name="Google Shape;910;p6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11" name="Google Shape;911;p6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912" name="Shape 912"/>
        <p:cNvGrpSpPr/>
        <p:nvPr/>
      </p:nvGrpSpPr>
      <p:grpSpPr>
        <a:xfrm>
          <a:off x="0" y="0"/>
          <a:ext cx="0" cy="0"/>
          <a:chOff x="0" y="0"/>
          <a:chExt cx="0" cy="0"/>
        </a:xfrm>
      </p:grpSpPr>
      <p:sp>
        <p:nvSpPr>
          <p:cNvPr id="913" name="Google Shape;913;p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14" name="Google Shape;914;p6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15" name="Google Shape;915;p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16" name="Google Shape;916;p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17" name="Google Shape;917;p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18" name="Google Shape;918;p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19" name="Google Shape;919;p6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20" name="Google Shape;920;p6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21" name="Google Shape;921;p64"/>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4"/>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4"/>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4"/>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4"/>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4"/>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927" name="Google Shape;927;p64"/>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928" name="Google Shape;928;p64"/>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929" name="Shape 929"/>
        <p:cNvGrpSpPr/>
        <p:nvPr/>
      </p:nvGrpSpPr>
      <p:grpSpPr>
        <a:xfrm>
          <a:off x="0" y="0"/>
          <a:ext cx="0" cy="0"/>
          <a:chOff x="0" y="0"/>
          <a:chExt cx="0" cy="0"/>
        </a:xfrm>
      </p:grpSpPr>
      <p:sp>
        <p:nvSpPr>
          <p:cNvPr id="930" name="Google Shape;930;p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31" name="Google Shape;931;p6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32" name="Google Shape;932;p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33" name="Google Shape;933;p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34" name="Google Shape;934;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35" name="Google Shape;935;p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36" name="Google Shape;936;p6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37" name="Google Shape;937;p6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38" name="Google Shape;938;p65"/>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5"/>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5"/>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5"/>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5"/>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943" name="Google Shape;943;p65"/>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944" name="Shape 944"/>
        <p:cNvGrpSpPr/>
        <p:nvPr/>
      </p:nvGrpSpPr>
      <p:grpSpPr>
        <a:xfrm>
          <a:off x="0" y="0"/>
          <a:ext cx="0" cy="0"/>
          <a:chOff x="0" y="0"/>
          <a:chExt cx="0" cy="0"/>
        </a:xfrm>
      </p:grpSpPr>
      <p:sp>
        <p:nvSpPr>
          <p:cNvPr id="945" name="Google Shape;945;p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46" name="Google Shape;946;p66"/>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47" name="Google Shape;947;p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48" name="Google Shape;948;p6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49" name="Google Shape;949;p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50" name="Google Shape;950;p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51" name="Google Shape;951;p66"/>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52" name="Google Shape;952;p6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953" name="Google Shape;953;p66"/>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954" name="Google Shape;954;p66"/>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955" name="Google Shape;955;p66"/>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956" name="Google Shape;956;p66"/>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957" name="Shape 957"/>
        <p:cNvGrpSpPr/>
        <p:nvPr/>
      </p:nvGrpSpPr>
      <p:grpSpPr>
        <a:xfrm>
          <a:off x="0" y="0"/>
          <a:ext cx="0" cy="0"/>
          <a:chOff x="0" y="0"/>
          <a:chExt cx="0" cy="0"/>
        </a:xfrm>
      </p:grpSpPr>
      <p:sp>
        <p:nvSpPr>
          <p:cNvPr id="958" name="Google Shape;958;p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959" name="Google Shape;959;p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60" name="Google Shape;960;p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61" name="Google Shape;961;p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62" name="Google Shape;962;p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63" name="Google Shape;963;p6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964" name="Shape 964"/>
        <p:cNvGrpSpPr/>
        <p:nvPr/>
      </p:nvGrpSpPr>
      <p:grpSpPr>
        <a:xfrm>
          <a:off x="0" y="0"/>
          <a:ext cx="0" cy="0"/>
          <a:chOff x="0" y="0"/>
          <a:chExt cx="0" cy="0"/>
        </a:xfrm>
      </p:grpSpPr>
      <p:sp>
        <p:nvSpPr>
          <p:cNvPr id="965" name="Google Shape;965;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66" name="Google Shape;966;p6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67" name="Google Shape;967;p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68" name="Google Shape;968;p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69" name="Google Shape;969;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70" name="Google Shape;970;p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71" name="Google Shape;971;p6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72" name="Google Shape;972;p6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73" name="Google Shape;973;p68"/>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974" name="Shape 974"/>
        <p:cNvGrpSpPr/>
        <p:nvPr/>
      </p:nvGrpSpPr>
      <p:grpSpPr>
        <a:xfrm>
          <a:off x="0" y="0"/>
          <a:ext cx="0" cy="0"/>
          <a:chOff x="0" y="0"/>
          <a:chExt cx="0" cy="0"/>
        </a:xfrm>
      </p:grpSpPr>
      <p:sp>
        <p:nvSpPr>
          <p:cNvPr id="975" name="Google Shape;975;p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76" name="Google Shape;976;p6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77" name="Google Shape;977;p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78" name="Google Shape;978;p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79" name="Google Shape;979;p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80" name="Google Shape;980;p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81" name="Google Shape;981;p6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82" name="Google Shape;982;p69"/>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983" name="Shape 983"/>
        <p:cNvGrpSpPr/>
        <p:nvPr/>
      </p:nvGrpSpPr>
      <p:grpSpPr>
        <a:xfrm>
          <a:off x="0" y="0"/>
          <a:ext cx="0" cy="0"/>
          <a:chOff x="0" y="0"/>
          <a:chExt cx="0" cy="0"/>
        </a:xfrm>
      </p:grpSpPr>
      <p:sp>
        <p:nvSpPr>
          <p:cNvPr id="984" name="Google Shape;984;p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985" name="Google Shape;985;p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86" name="Google Shape;986;p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87" name="Google Shape;987;p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88" name="Google Shape;988;p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89" name="Google Shape;989;p7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90" name="Google Shape;990;p70"/>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991" name="Shape 991"/>
        <p:cNvGrpSpPr/>
        <p:nvPr/>
      </p:nvGrpSpPr>
      <p:grpSpPr>
        <a:xfrm>
          <a:off x="0" y="0"/>
          <a:ext cx="0" cy="0"/>
          <a:chOff x="0" y="0"/>
          <a:chExt cx="0" cy="0"/>
        </a:xfrm>
      </p:grpSpPr>
      <p:sp>
        <p:nvSpPr>
          <p:cNvPr id="992" name="Google Shape;992;p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93" name="Google Shape;993;p7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94" name="Google Shape;994;p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95" name="Google Shape;995;p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96" name="Google Shape;996;p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97" name="Google Shape;997;p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98" name="Google Shape;998;p7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99" name="Google Shape;999;p7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00" name="Google Shape;1000;p71"/>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1001" name="Google Shape;1001;p71"/>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83" name="Shape 83"/>
        <p:cNvGrpSpPr/>
        <p:nvPr/>
      </p:nvGrpSpPr>
      <p:grpSpPr>
        <a:xfrm>
          <a:off x="0" y="0"/>
          <a:ext cx="0" cy="0"/>
          <a:chOff x="0" y="0"/>
          <a:chExt cx="0" cy="0"/>
        </a:xfrm>
      </p:grpSpPr>
      <p:pic>
        <p:nvPicPr>
          <p:cNvPr id="84" name="Google Shape;84;p8"/>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85" name="Google Shape;85;p8"/>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86" name="Google Shape;86;p8"/>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8000">
                <a:solidFill>
                  <a:schemeClr val="lt1"/>
                </a:solidFill>
              </a:defRPr>
            </a:lvl2pPr>
            <a:lvl3pPr lvl="2" rtl="0">
              <a:lnSpc>
                <a:spcPct val="105000"/>
              </a:lnSpc>
              <a:spcBef>
                <a:spcPts val="0"/>
              </a:spcBef>
              <a:spcAft>
                <a:spcPts val="0"/>
              </a:spcAft>
              <a:buNone/>
              <a:defRPr b="1" sz="8000">
                <a:solidFill>
                  <a:schemeClr val="lt1"/>
                </a:solidFill>
              </a:defRPr>
            </a:lvl3pPr>
            <a:lvl4pPr lvl="3" rtl="0">
              <a:lnSpc>
                <a:spcPct val="105000"/>
              </a:lnSpc>
              <a:spcBef>
                <a:spcPts val="0"/>
              </a:spcBef>
              <a:spcAft>
                <a:spcPts val="0"/>
              </a:spcAft>
              <a:buNone/>
              <a:defRPr b="1" sz="8000">
                <a:solidFill>
                  <a:schemeClr val="lt1"/>
                </a:solidFill>
              </a:defRPr>
            </a:lvl4pPr>
            <a:lvl5pPr lvl="4" rtl="0">
              <a:lnSpc>
                <a:spcPct val="105000"/>
              </a:lnSpc>
              <a:spcBef>
                <a:spcPts val="0"/>
              </a:spcBef>
              <a:spcAft>
                <a:spcPts val="0"/>
              </a:spcAft>
              <a:buNone/>
              <a:defRPr b="1" sz="8000">
                <a:solidFill>
                  <a:schemeClr val="lt1"/>
                </a:solidFill>
              </a:defRPr>
            </a:lvl5pPr>
            <a:lvl6pPr lvl="5" rtl="0">
              <a:lnSpc>
                <a:spcPct val="105000"/>
              </a:lnSpc>
              <a:spcBef>
                <a:spcPts val="0"/>
              </a:spcBef>
              <a:spcAft>
                <a:spcPts val="0"/>
              </a:spcAft>
              <a:buNone/>
              <a:defRPr b="1" sz="8000">
                <a:solidFill>
                  <a:schemeClr val="lt1"/>
                </a:solidFill>
              </a:defRPr>
            </a:lvl6pPr>
            <a:lvl7pPr lvl="6" rtl="0">
              <a:lnSpc>
                <a:spcPct val="105000"/>
              </a:lnSpc>
              <a:spcBef>
                <a:spcPts val="0"/>
              </a:spcBef>
              <a:spcAft>
                <a:spcPts val="0"/>
              </a:spcAft>
              <a:buNone/>
              <a:defRPr b="1" sz="8000">
                <a:solidFill>
                  <a:schemeClr val="lt1"/>
                </a:solidFill>
              </a:defRPr>
            </a:lvl7pPr>
            <a:lvl8pPr lvl="7" rtl="0">
              <a:lnSpc>
                <a:spcPct val="105000"/>
              </a:lnSpc>
              <a:spcBef>
                <a:spcPts val="0"/>
              </a:spcBef>
              <a:spcAft>
                <a:spcPts val="0"/>
              </a:spcAft>
              <a:buNone/>
              <a:defRPr b="1" sz="8000">
                <a:solidFill>
                  <a:schemeClr val="lt1"/>
                </a:solidFill>
              </a:defRPr>
            </a:lvl8pPr>
            <a:lvl9pPr lvl="8" rtl="0">
              <a:lnSpc>
                <a:spcPct val="105000"/>
              </a:lnSpc>
              <a:spcBef>
                <a:spcPts val="0"/>
              </a:spcBef>
              <a:spcAft>
                <a:spcPts val="0"/>
              </a:spcAft>
              <a:buNone/>
              <a:defRPr b="1" sz="8000">
                <a:solidFill>
                  <a:schemeClr val="lt1"/>
                </a:solidFill>
              </a:defRPr>
            </a:lvl9pPr>
          </a:lstStyle>
          <a:p/>
        </p:txBody>
      </p:sp>
      <p:sp>
        <p:nvSpPr>
          <p:cNvPr id="87" name="Google Shape;87;p8"/>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88" name="Google Shape;88;p8"/>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89" name="Google Shape;89;p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0" name="Google Shape;90;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002" name="Shape 1002"/>
        <p:cNvGrpSpPr/>
        <p:nvPr/>
      </p:nvGrpSpPr>
      <p:grpSpPr>
        <a:xfrm>
          <a:off x="0" y="0"/>
          <a:ext cx="0" cy="0"/>
          <a:chOff x="0" y="0"/>
          <a:chExt cx="0" cy="0"/>
        </a:xfrm>
      </p:grpSpPr>
      <p:sp>
        <p:nvSpPr>
          <p:cNvPr id="1003" name="Google Shape;1003;p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004" name="Google Shape;1004;p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05" name="Google Shape;1005;p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06" name="Google Shape;1006;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07" name="Google Shape;1007;p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08" name="Google Shape;1008;p7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009" name="Google Shape;1009;p72"/>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010" name="Google Shape;1010;p72"/>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11" name="Google Shape;1011;p72"/>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1012" name="Google Shape;1012;p72"/>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013" name="Shape 1013"/>
        <p:cNvGrpSpPr/>
        <p:nvPr/>
      </p:nvGrpSpPr>
      <p:grpSpPr>
        <a:xfrm>
          <a:off x="0" y="0"/>
          <a:ext cx="0" cy="0"/>
          <a:chOff x="0" y="0"/>
          <a:chExt cx="0" cy="0"/>
        </a:xfrm>
      </p:grpSpPr>
      <p:sp>
        <p:nvSpPr>
          <p:cNvPr id="1014" name="Google Shape;1014;p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015" name="Google Shape;1015;p7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016" name="Google Shape;1016;p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17" name="Google Shape;1017;p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18" name="Google Shape;1018;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19" name="Google Shape;1019;p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20" name="Google Shape;1020;p7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021" name="Google Shape;1021;p7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22" name="Google Shape;1022;p73"/>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1023" name="Google Shape;1023;p73"/>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024" name="Google Shape;1024;p73"/>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025" name="Google Shape;1025;p73"/>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026" name="Google Shape;1026;p73"/>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1027" name="Google Shape;1027;p73"/>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028" name="Shape 1028"/>
        <p:cNvGrpSpPr/>
        <p:nvPr/>
      </p:nvGrpSpPr>
      <p:grpSpPr>
        <a:xfrm>
          <a:off x="0" y="0"/>
          <a:ext cx="0" cy="0"/>
          <a:chOff x="0" y="0"/>
          <a:chExt cx="0" cy="0"/>
        </a:xfrm>
      </p:grpSpPr>
      <p:sp>
        <p:nvSpPr>
          <p:cNvPr id="1029" name="Google Shape;1029;p74"/>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030" name="Google Shape;1030;p74"/>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031" name="Google Shape;1031;p74"/>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032" name="Google Shape;1032;p74"/>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033" name="Google Shape;1033;p7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034" name="Google Shape;1034;p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35" name="Google Shape;1035;p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36" name="Google Shape;1036;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37" name="Google Shape;1037;p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38" name="Google Shape;1038;p74"/>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039" name="Google Shape;1039;p74"/>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040" name="Google Shape;1040;p74"/>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1041" name="Google Shape;1041;p74"/>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1042" name="Google Shape;1042;p74"/>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043" name="Google Shape;1043;p74"/>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044" name="Google Shape;1044;p74"/>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045" name="Google Shape;1045;p74"/>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046" name="Google Shape;1046;p74"/>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047" name="Google Shape;1047;p74"/>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048" name="Shape 1048"/>
        <p:cNvGrpSpPr/>
        <p:nvPr/>
      </p:nvGrpSpPr>
      <p:grpSpPr>
        <a:xfrm>
          <a:off x="0" y="0"/>
          <a:ext cx="0" cy="0"/>
          <a:chOff x="0" y="0"/>
          <a:chExt cx="0" cy="0"/>
        </a:xfrm>
      </p:grpSpPr>
      <p:sp>
        <p:nvSpPr>
          <p:cNvPr id="1049" name="Google Shape;1049;p75"/>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050" name="Google Shape;1050;p75"/>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051" name="Google Shape;1051;p7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052" name="Google Shape;1052;p7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053" name="Google Shape;1053;p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54" name="Google Shape;1054;p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55" name="Google Shape;1055;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56" name="Google Shape;1056;p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57" name="Google Shape;1057;p75"/>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058" name="Google Shape;1058;p75"/>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59" name="Google Shape;1059;p75"/>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060" name="Google Shape;1060;p75"/>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1061" name="Google Shape;1061;p75"/>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062" name="Google Shape;1062;p75"/>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063" name="Google Shape;1063;p75"/>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064" name="Google Shape;1064;p75"/>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065" name="Shape 1065"/>
        <p:cNvGrpSpPr/>
        <p:nvPr/>
      </p:nvGrpSpPr>
      <p:grpSpPr>
        <a:xfrm>
          <a:off x="0" y="0"/>
          <a:ext cx="0" cy="0"/>
          <a:chOff x="0" y="0"/>
          <a:chExt cx="0" cy="0"/>
        </a:xfrm>
      </p:grpSpPr>
      <p:sp>
        <p:nvSpPr>
          <p:cNvPr id="1066" name="Google Shape;1066;p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067" name="Google Shape;1067;p7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068" name="Google Shape;1068;p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69" name="Google Shape;1069;p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70" name="Google Shape;1070;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71" name="Google Shape;1071;p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72" name="Google Shape;1072;p7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073" name="Google Shape;1073;p7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074" name="Google Shape;1074;p76"/>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1075" name="Google Shape;1075;p76"/>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076" name="Google Shape;1076;p76"/>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077" name="Google Shape;1077;p76"/>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078" name="Google Shape;1078;p76"/>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079" name="Google Shape;1079;p76"/>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080" name="Shape 1080"/>
        <p:cNvGrpSpPr/>
        <p:nvPr/>
      </p:nvGrpSpPr>
      <p:grpSpPr>
        <a:xfrm>
          <a:off x="0" y="0"/>
          <a:ext cx="0" cy="0"/>
          <a:chOff x="0" y="0"/>
          <a:chExt cx="0" cy="0"/>
        </a:xfrm>
      </p:grpSpPr>
      <p:sp>
        <p:nvSpPr>
          <p:cNvPr id="1081" name="Google Shape;1081;p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082" name="Google Shape;1082;p7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083" name="Google Shape;1083;p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84" name="Google Shape;1084;p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85" name="Google Shape;1085;p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86" name="Google Shape;1086;p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87" name="Google Shape;1087;p7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088" name="Google Shape;1088;p7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89" name="Google Shape;1089;p77"/>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090" name="Google Shape;1090;p77"/>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91" name="Google Shape;1091;p77"/>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92" name="Google Shape;1092;p77"/>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93" name="Google Shape;1093;p77"/>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94" name="Google Shape;1094;p77"/>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95" name="Google Shape;1095;p77"/>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096" name="Shape 1096"/>
        <p:cNvGrpSpPr/>
        <p:nvPr/>
      </p:nvGrpSpPr>
      <p:grpSpPr>
        <a:xfrm>
          <a:off x="0" y="0"/>
          <a:ext cx="0" cy="0"/>
          <a:chOff x="0" y="0"/>
          <a:chExt cx="0" cy="0"/>
        </a:xfrm>
      </p:grpSpPr>
      <p:sp>
        <p:nvSpPr>
          <p:cNvPr id="1097" name="Google Shape;1097;p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098" name="Google Shape;1098;p7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099" name="Google Shape;1099;p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00" name="Google Shape;1100;p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01" name="Google Shape;1101;p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02" name="Google Shape;1102;p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103" name="Google Shape;1103;p7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104" name="Google Shape;1104;p7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105" name="Google Shape;1105;p78"/>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106" name="Google Shape;1106;p78"/>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1107" name="Google Shape;1107;p78"/>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108" name="Google Shape;1108;p78"/>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1109" name="Google Shape;1109;p78"/>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8"/>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8"/>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8"/>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8"/>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8"/>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8"/>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8"/>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8"/>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8"/>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8"/>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8"/>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8"/>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8"/>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8"/>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8"/>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8"/>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8"/>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8"/>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8"/>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8"/>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8"/>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8"/>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8"/>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8"/>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8"/>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8"/>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8"/>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8"/>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8"/>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8"/>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8"/>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8"/>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8"/>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8"/>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8"/>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8"/>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8"/>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8"/>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8"/>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8"/>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8"/>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8"/>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8"/>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8"/>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8"/>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8"/>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8"/>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8"/>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8"/>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8"/>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8"/>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8"/>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8"/>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8"/>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8"/>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8"/>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8"/>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8"/>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8"/>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8"/>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8"/>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8"/>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8"/>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8"/>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8"/>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8"/>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8"/>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8"/>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8"/>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8"/>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8"/>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8"/>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8"/>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8"/>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8"/>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8"/>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8"/>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8"/>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8"/>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8"/>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8"/>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8"/>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8"/>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8"/>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8"/>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8"/>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8"/>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8"/>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8"/>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8"/>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8"/>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8"/>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8"/>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8"/>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8"/>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8"/>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8"/>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8"/>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8"/>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8"/>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8"/>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8"/>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8"/>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8"/>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8"/>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8"/>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8"/>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8"/>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8"/>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8"/>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8"/>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8"/>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8"/>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8"/>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8"/>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8"/>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8"/>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8"/>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8"/>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8"/>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8"/>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8"/>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8"/>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8"/>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8"/>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8"/>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8"/>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8"/>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8"/>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8"/>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8"/>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8"/>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8"/>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8"/>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8"/>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8"/>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8"/>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8"/>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8"/>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8"/>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8"/>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8"/>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8"/>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8"/>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8"/>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8"/>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8"/>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8"/>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8"/>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8"/>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8"/>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8"/>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8"/>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8"/>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8"/>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8"/>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8"/>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8"/>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8"/>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8"/>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8"/>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8"/>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8"/>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8"/>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8"/>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8"/>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8"/>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8"/>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8"/>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8"/>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8"/>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8"/>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8"/>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8"/>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8"/>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8"/>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8"/>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8"/>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8"/>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8"/>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8"/>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8"/>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8"/>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8"/>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8"/>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8"/>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8"/>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8"/>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8"/>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8"/>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8"/>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8"/>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8"/>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8"/>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8"/>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8"/>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8"/>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8"/>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309" name="Shape 1309"/>
        <p:cNvGrpSpPr/>
        <p:nvPr/>
      </p:nvGrpSpPr>
      <p:grpSpPr>
        <a:xfrm>
          <a:off x="0" y="0"/>
          <a:ext cx="0" cy="0"/>
          <a:chOff x="0" y="0"/>
          <a:chExt cx="0" cy="0"/>
        </a:xfrm>
      </p:grpSpPr>
      <p:sp>
        <p:nvSpPr>
          <p:cNvPr id="1310" name="Google Shape;1310;p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11" name="Google Shape;1311;p7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12" name="Google Shape;1312;p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13" name="Google Shape;1313;p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14" name="Google Shape;1314;p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15" name="Google Shape;1315;p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16" name="Google Shape;1316;p7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17" name="Google Shape;1317;p7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18" name="Google Shape;1318;p79"/>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319" name="Google Shape;1319;p79"/>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320" name="Google Shape;1320;p79"/>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321" name="Google Shape;1321;p79"/>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322" name="Google Shape;1322;p79"/>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323" name="Google Shape;1323;p79"/>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324" name="Google Shape;1324;p79"/>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325" name="Google Shape;1325;p79"/>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1326" name="Google Shape;1326;p79"/>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1327" name="Google Shape;1327;p79"/>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1328" name="Google Shape;1328;p79"/>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329" name="Shape 1329"/>
        <p:cNvGrpSpPr/>
        <p:nvPr/>
      </p:nvGrpSpPr>
      <p:grpSpPr>
        <a:xfrm>
          <a:off x="0" y="0"/>
          <a:ext cx="0" cy="0"/>
          <a:chOff x="0" y="0"/>
          <a:chExt cx="0" cy="0"/>
        </a:xfrm>
      </p:grpSpPr>
      <p:sp>
        <p:nvSpPr>
          <p:cNvPr id="1330" name="Google Shape;1330;p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31" name="Google Shape;1331;p8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32" name="Google Shape;1332;p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33" name="Google Shape;1333;p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34" name="Google Shape;1334;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35" name="Google Shape;1335;p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36" name="Google Shape;1336;p8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37" name="Google Shape;1337;p8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38" name="Google Shape;1338;p80"/>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339" name="Google Shape;1339;p80"/>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340" name="Google Shape;1340;p80"/>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341" name="Google Shape;1341;p80"/>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342" name="Google Shape;1342;p80"/>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343" name="Google Shape;1343;p80"/>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1344" name="Google Shape;1344;p80"/>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345" name="Shape 1345"/>
        <p:cNvGrpSpPr/>
        <p:nvPr/>
      </p:nvGrpSpPr>
      <p:grpSpPr>
        <a:xfrm>
          <a:off x="0" y="0"/>
          <a:ext cx="0" cy="0"/>
          <a:chOff x="0" y="0"/>
          <a:chExt cx="0" cy="0"/>
        </a:xfrm>
      </p:grpSpPr>
      <p:sp>
        <p:nvSpPr>
          <p:cNvPr id="1346" name="Google Shape;1346;p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347" name="Google Shape;1347;p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48" name="Google Shape;1348;p8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49" name="Google Shape;1349;p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50" name="Google Shape;1350;p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51" name="Google Shape;1351;p8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52" name="Google Shape;1352;p81"/>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353" name="Google Shape;1353;p81"/>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1354" name="Google Shape;1354;p81"/>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93" name="Google Shape;93;p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94" name="Google Shape;94;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5" name="Google Shape;95;p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96" name="Google Shape;96;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97" name="Google Shape;97;p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98" name="Google Shape;98;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355" name="Shape 1355"/>
        <p:cNvGrpSpPr/>
        <p:nvPr/>
      </p:nvGrpSpPr>
      <p:grpSpPr>
        <a:xfrm>
          <a:off x="0" y="0"/>
          <a:ext cx="0" cy="0"/>
          <a:chOff x="0" y="0"/>
          <a:chExt cx="0" cy="0"/>
        </a:xfrm>
      </p:grpSpPr>
      <p:sp>
        <p:nvSpPr>
          <p:cNvPr id="1356" name="Google Shape;1356;p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57" name="Google Shape;1357;p8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58" name="Google Shape;1358;p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59" name="Google Shape;1359;p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60" name="Google Shape;1360;p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1" name="Google Shape;1361;p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62" name="Google Shape;1362;p8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63" name="Google Shape;1363;p8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64" name="Google Shape;1364;p82"/>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65" name="Google Shape;1365;p82"/>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66" name="Google Shape;1366;p82"/>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67" name="Google Shape;1367;p82"/>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68" name="Google Shape;1368;p82"/>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69" name="Google Shape;1369;p82"/>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70" name="Google Shape;1370;p82"/>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71" name="Google Shape;1371;p82"/>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372" name="Shape 1372"/>
        <p:cNvGrpSpPr/>
        <p:nvPr/>
      </p:nvGrpSpPr>
      <p:grpSpPr>
        <a:xfrm>
          <a:off x="0" y="0"/>
          <a:ext cx="0" cy="0"/>
          <a:chOff x="0" y="0"/>
          <a:chExt cx="0" cy="0"/>
        </a:xfrm>
      </p:grpSpPr>
      <p:sp>
        <p:nvSpPr>
          <p:cNvPr id="1373" name="Google Shape;1373;p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74" name="Google Shape;1374;p8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75" name="Google Shape;1375;p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76" name="Google Shape;1376;p8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77" name="Google Shape;1377;p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78" name="Google Shape;1378;p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79" name="Google Shape;1379;p8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80" name="Google Shape;1380;p8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81" name="Google Shape;1381;p83"/>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382" name="Google Shape;1382;p83"/>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383" name="Google Shape;1383;p83"/>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384" name="Google Shape;1384;p83"/>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85" name="Google Shape;1385;p83"/>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86" name="Google Shape;1386;p83"/>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87" name="Google Shape;1387;p83"/>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88" name="Google Shape;1388;p83"/>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89" name="Google Shape;1389;p83"/>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90" name="Google Shape;1390;p83"/>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91" name="Google Shape;1391;p83"/>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392" name="Shape 1392"/>
        <p:cNvGrpSpPr/>
        <p:nvPr/>
      </p:nvGrpSpPr>
      <p:grpSpPr>
        <a:xfrm>
          <a:off x="0" y="0"/>
          <a:ext cx="0" cy="0"/>
          <a:chOff x="0" y="0"/>
          <a:chExt cx="0" cy="0"/>
        </a:xfrm>
      </p:grpSpPr>
      <p:sp>
        <p:nvSpPr>
          <p:cNvPr id="1393" name="Google Shape;1393;p84"/>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1394" name="Google Shape;1394;p84"/>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1395" name="Google Shape;1395;p8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396" name="Google Shape;1396;p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97" name="Google Shape;1397;p8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98" name="Google Shape;1398;p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9" name="Google Shape;1399;p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00" name="Google Shape;1400;p8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01" name="Google Shape;1401;p84"/>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402" name="Google Shape;1402;p84"/>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403" name="Google Shape;1403;p84"/>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404" name="Google Shape;1404;p84"/>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405" name="Google Shape;1405;p84"/>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406" name="Google Shape;1406;p84"/>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407" name="Shape 1407"/>
        <p:cNvGrpSpPr/>
        <p:nvPr/>
      </p:nvGrpSpPr>
      <p:grpSpPr>
        <a:xfrm>
          <a:off x="0" y="0"/>
          <a:ext cx="0" cy="0"/>
          <a:chOff x="0" y="0"/>
          <a:chExt cx="0" cy="0"/>
        </a:xfrm>
      </p:grpSpPr>
      <p:sp>
        <p:nvSpPr>
          <p:cNvPr id="1408" name="Google Shape;1408;p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409" name="Google Shape;1409;p8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410" name="Google Shape;1410;p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11" name="Google Shape;1411;p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12" name="Google Shape;1412;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13" name="Google Shape;1413;p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14" name="Google Shape;1414;p8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415" name="Google Shape;1415;p8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416" name="Google Shape;1416;p85"/>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417" name="Google Shape;1417;p85"/>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418" name="Google Shape;1418;p85"/>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419" name="Google Shape;1419;p85"/>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420" name="Google Shape;1420;p85"/>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421" name="Google Shape;1421;p85"/>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422" name="Google Shape;1422;p85"/>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423" name="Google Shape;1423;p85"/>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424" name="Shape 1424"/>
        <p:cNvGrpSpPr/>
        <p:nvPr/>
      </p:nvGrpSpPr>
      <p:grpSpPr>
        <a:xfrm>
          <a:off x="0" y="0"/>
          <a:ext cx="0" cy="0"/>
          <a:chOff x="0" y="0"/>
          <a:chExt cx="0" cy="0"/>
        </a:xfrm>
      </p:grpSpPr>
      <p:sp>
        <p:nvSpPr>
          <p:cNvPr id="1425" name="Google Shape;1425;p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426" name="Google Shape;1426;p8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427" name="Google Shape;1427;p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28" name="Google Shape;1428;p8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29" name="Google Shape;1429;p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30" name="Google Shape;1430;p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31" name="Google Shape;1431;p8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432" name="Google Shape;1432;p8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33" name="Google Shape;1433;p86"/>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434" name="Shape 1434"/>
        <p:cNvGrpSpPr/>
        <p:nvPr/>
      </p:nvGrpSpPr>
      <p:grpSpPr>
        <a:xfrm>
          <a:off x="0" y="0"/>
          <a:ext cx="0" cy="0"/>
          <a:chOff x="0" y="0"/>
          <a:chExt cx="0" cy="0"/>
        </a:xfrm>
      </p:grpSpPr>
      <p:sp>
        <p:nvSpPr>
          <p:cNvPr id="1435" name="Google Shape;1435;p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436" name="Google Shape;1436;p8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437" name="Google Shape;1437;p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38" name="Google Shape;1438;p8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39" name="Google Shape;1439;p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40" name="Google Shape;1440;p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41" name="Google Shape;1441;p8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42" name="Google Shape;1442;p87"/>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443" name="Google Shape;1443;p87"/>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444" name="Shape 1444"/>
        <p:cNvGrpSpPr/>
        <p:nvPr/>
      </p:nvGrpSpPr>
      <p:grpSpPr>
        <a:xfrm>
          <a:off x="0" y="0"/>
          <a:ext cx="0" cy="0"/>
          <a:chOff x="0" y="0"/>
          <a:chExt cx="0" cy="0"/>
        </a:xfrm>
      </p:grpSpPr>
      <p:sp>
        <p:nvSpPr>
          <p:cNvPr id="1445" name="Google Shape;1445;p88"/>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1446" name="Google Shape;1446;p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447" name="Google Shape;1447;p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48" name="Google Shape;1448;p8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49" name="Google Shape;1449;p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50" name="Google Shape;1450;p8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51" name="Google Shape;1451;p8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452" name="Shape 1452"/>
        <p:cNvGrpSpPr/>
        <p:nvPr/>
      </p:nvGrpSpPr>
      <p:grpSpPr>
        <a:xfrm>
          <a:off x="0" y="0"/>
          <a:ext cx="0" cy="0"/>
          <a:chOff x="0" y="0"/>
          <a:chExt cx="0" cy="0"/>
        </a:xfrm>
      </p:grpSpPr>
      <p:sp>
        <p:nvSpPr>
          <p:cNvPr id="1453" name="Google Shape;1453;p89"/>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1454" name="Google Shape;1454;p8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55" name="Google Shape;1455;p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456" name="Google Shape;1456;p8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1457" name="Google Shape;1457;p8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58" name="Google Shape;1458;p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59" name="Google Shape;1459;p8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1460" name="Google Shape;1460;p89"/>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461" name="Google Shape;1461;p89"/>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462" name="Google Shape;1462;p89"/>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463" name="Shape 1463"/>
        <p:cNvGrpSpPr/>
        <p:nvPr/>
      </p:nvGrpSpPr>
      <p:grpSpPr>
        <a:xfrm>
          <a:off x="0" y="0"/>
          <a:ext cx="0" cy="0"/>
          <a:chOff x="0" y="0"/>
          <a:chExt cx="0" cy="0"/>
        </a:xfrm>
      </p:grpSpPr>
      <p:sp>
        <p:nvSpPr>
          <p:cNvPr id="1464" name="Google Shape;1464;p90"/>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1465" name="Google Shape;1465;p9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66" name="Google Shape;1466;p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467" name="Google Shape;1467;p9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68" name="Google Shape;1468;p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69" name="Google Shape;1469;p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70" name="Google Shape;1470;p9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71" name="Google Shape;1471;p90"/>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472" name="Google Shape;1472;p90"/>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473" name="Google Shape;1473;p90"/>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01" name="Google Shape;101;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02" name="Google Shape;102;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3" name="Google Shape;103;p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04" name="Google Shape;104;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105" name="Google Shape;105;p10"/>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06" name="Google Shape;106;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8.xml"/><Relationship Id="rId41" Type="http://schemas.openxmlformats.org/officeDocument/2006/relationships/theme" Target="../theme/theme2.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33" Type="http://schemas.openxmlformats.org/officeDocument/2006/relationships/slideLayout" Target="../slideLayouts/slideLayout81.xml"/><Relationship Id="rId32" Type="http://schemas.openxmlformats.org/officeDocument/2006/relationships/slideLayout" Target="../slideLayouts/slideLayout80.xml"/><Relationship Id="rId35" Type="http://schemas.openxmlformats.org/officeDocument/2006/relationships/slideLayout" Target="../slideLayouts/slideLayout83.xml"/><Relationship Id="rId34" Type="http://schemas.openxmlformats.org/officeDocument/2006/relationships/slideLayout" Target="../slideLayouts/slideLayout82.xml"/><Relationship Id="rId37" Type="http://schemas.openxmlformats.org/officeDocument/2006/relationships/slideLayout" Target="../slideLayouts/slideLayout85.xml"/><Relationship Id="rId36" Type="http://schemas.openxmlformats.org/officeDocument/2006/relationships/slideLayout" Target="../slideLayouts/slideLayout84.xml"/><Relationship Id="rId39" Type="http://schemas.openxmlformats.org/officeDocument/2006/relationships/slideLayout" Target="../slideLayouts/slideLayout87.xml"/><Relationship Id="rId38" Type="http://schemas.openxmlformats.org/officeDocument/2006/relationships/slideLayout" Target="../slideLayouts/slideLayout86.xml"/><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9" name="Shape 779"/>
        <p:cNvGrpSpPr/>
        <p:nvPr/>
      </p:nvGrpSpPr>
      <p:grpSpPr>
        <a:xfrm>
          <a:off x="0" y="0"/>
          <a:ext cx="0" cy="0"/>
          <a:chOff x="0" y="0"/>
          <a:chExt cx="0" cy="0"/>
        </a:xfrm>
      </p:grpSpPr>
      <p:sp>
        <p:nvSpPr>
          <p:cNvPr id="780" name="Google Shape;780;p50"/>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81" name="Google Shape;781;p50"/>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image" Target="../media/image73.png"/><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image" Target="../media/image70.png"/><Relationship Id="rId8" Type="http://schemas.openxmlformats.org/officeDocument/2006/relationships/image" Target="../media/image72.png"/><Relationship Id="rId10" Type="http://schemas.openxmlformats.org/officeDocument/2006/relationships/image" Target="../media/image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73.png"/><Relationship Id="rId4" Type="http://schemas.openxmlformats.org/officeDocument/2006/relationships/image" Target="../media/image75.png"/><Relationship Id="rId5" Type="http://schemas.openxmlformats.org/officeDocument/2006/relationships/image" Target="../media/image83.png"/><Relationship Id="rId6" Type="http://schemas.openxmlformats.org/officeDocument/2006/relationships/image" Target="../media/image8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8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xml"/><Relationship Id="rId3" Type="http://schemas.openxmlformats.org/officeDocument/2006/relationships/image" Target="../media/image6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hyperlink" Target="http://drive.google.com/file/d/1MBHpYnP9utqzv0CesT0dk0hKhqhw7K3I/view" TargetMode="Externa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85.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85.png"/><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www.lucidchart.com/documents/edit/ef671b3a-25bb-4c39-b6d2-0cc2b39f09ea/0?callback=close&amp;name=slides&amp;callback_type=back&amp;v=641&amp;s=960" TargetMode="Externa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xml"/><Relationship Id="rId3" Type="http://schemas.openxmlformats.org/officeDocument/2006/relationships/image" Target="../media/image65.png"/><Relationship Id="rId4" Type="http://schemas.openxmlformats.org/officeDocument/2006/relationships/image" Target="../media/image6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xml"/><Relationship Id="rId3"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9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image" Target="../media/image73.png"/><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image" Target="../media/image70.png"/><Relationship Id="rId8"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91"/>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automated, effective, and scalable operators</a:t>
            </a:r>
            <a:endParaRPr/>
          </a:p>
        </p:txBody>
      </p:sp>
      <p:sp>
        <p:nvSpPr>
          <p:cNvPr id="1479" name="Google Shape;1479;p91"/>
          <p:cNvSpPr txBox="1"/>
          <p:nvPr>
            <p:ph type="title"/>
          </p:nvPr>
        </p:nvSpPr>
        <p:spPr>
          <a:xfrm>
            <a:off x="2083875" y="1743625"/>
            <a:ext cx="7533300" cy="1600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Operator-Framework Workshop</a:t>
            </a:r>
            <a:endParaRPr/>
          </a:p>
        </p:txBody>
      </p:sp>
      <p:sp>
        <p:nvSpPr>
          <p:cNvPr id="1480" name="Google Shape;1480;p91"/>
          <p:cNvSpPr txBox="1"/>
          <p:nvPr>
            <p:ph idx="2" type="subTitle"/>
          </p:nvPr>
        </p:nvSpPr>
        <p:spPr>
          <a:xfrm>
            <a:off x="2083725" y="4376900"/>
            <a:ext cx="60612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600"/>
              <a:t>Red Hat Partner Lifecycle Engineering</a:t>
            </a:r>
            <a:endParaRPr sz="2600"/>
          </a:p>
        </p:txBody>
      </p:sp>
      <p:pic>
        <p:nvPicPr>
          <p:cNvPr id="1481" name="Google Shape;1481;p91"/>
          <p:cNvPicPr preferRelativeResize="0"/>
          <p:nvPr/>
        </p:nvPicPr>
        <p:blipFill>
          <a:blip r:embed="rId3">
            <a:alphaModFix/>
          </a:blip>
          <a:stretch>
            <a:fillRect/>
          </a:stretch>
        </p:blipFill>
        <p:spPr>
          <a:xfrm>
            <a:off x="1602712" y="817947"/>
            <a:ext cx="2095501" cy="751532"/>
          </a:xfrm>
          <a:prstGeom prst="rect">
            <a:avLst/>
          </a:prstGeom>
          <a:noFill/>
          <a:ln>
            <a:noFill/>
          </a:ln>
        </p:spPr>
      </p:pic>
      <p:sp>
        <p:nvSpPr>
          <p:cNvPr id="1482" name="Google Shape;1482;p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Making the Case for Operators</a:t>
            </a:r>
            <a:endParaRPr/>
          </a:p>
        </p:txBody>
      </p:sp>
      <p:sp>
        <p:nvSpPr>
          <p:cNvPr id="1596" name="Google Shape;1596;p1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97" name="Google Shape;1597;p10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1598" name="Google Shape;1598;p100"/>
          <p:cNvGrpSpPr/>
          <p:nvPr/>
        </p:nvGrpSpPr>
        <p:grpSpPr>
          <a:xfrm>
            <a:off x="1007389" y="1494096"/>
            <a:ext cx="2820861" cy="2238829"/>
            <a:chOff x="432664" y="1328496"/>
            <a:chExt cx="2820861" cy="2238829"/>
          </a:xfrm>
        </p:grpSpPr>
        <p:sp>
          <p:nvSpPr>
            <p:cNvPr id="1599" name="Google Shape;1599;p100"/>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0" name="Google Shape;1600;p100"/>
            <p:cNvPicPr preferRelativeResize="0"/>
            <p:nvPr/>
          </p:nvPicPr>
          <p:blipFill>
            <a:blip r:embed="rId3">
              <a:alphaModFix/>
            </a:blip>
            <a:stretch>
              <a:fillRect/>
            </a:stretch>
          </p:blipFill>
          <p:spPr>
            <a:xfrm>
              <a:off x="1252185" y="2468271"/>
              <a:ext cx="819507" cy="797111"/>
            </a:xfrm>
            <a:prstGeom prst="rect">
              <a:avLst/>
            </a:prstGeom>
            <a:noFill/>
            <a:ln>
              <a:noFill/>
            </a:ln>
          </p:spPr>
        </p:pic>
        <p:pic>
          <p:nvPicPr>
            <p:cNvPr id="1601" name="Google Shape;1601;p100"/>
            <p:cNvPicPr preferRelativeResize="0"/>
            <p:nvPr/>
          </p:nvPicPr>
          <p:blipFill>
            <a:blip r:embed="rId3">
              <a:alphaModFix/>
            </a:blip>
            <a:stretch>
              <a:fillRect/>
            </a:stretch>
          </p:blipFill>
          <p:spPr>
            <a:xfrm>
              <a:off x="2071710" y="2057421"/>
              <a:ext cx="819507" cy="797111"/>
            </a:xfrm>
            <a:prstGeom prst="rect">
              <a:avLst/>
            </a:prstGeom>
            <a:noFill/>
            <a:ln>
              <a:noFill/>
            </a:ln>
          </p:spPr>
        </p:pic>
        <p:pic>
          <p:nvPicPr>
            <p:cNvPr id="1602" name="Google Shape;1602;p100"/>
            <p:cNvPicPr preferRelativeResize="0"/>
            <p:nvPr/>
          </p:nvPicPr>
          <p:blipFill>
            <a:blip r:embed="rId4">
              <a:alphaModFix/>
            </a:blip>
            <a:stretch>
              <a:fillRect/>
            </a:stretch>
          </p:blipFill>
          <p:spPr>
            <a:xfrm>
              <a:off x="432664" y="1328496"/>
              <a:ext cx="819507" cy="797111"/>
            </a:xfrm>
            <a:prstGeom prst="rect">
              <a:avLst/>
            </a:prstGeom>
            <a:noFill/>
            <a:ln>
              <a:noFill/>
            </a:ln>
          </p:spPr>
        </p:pic>
      </p:grpSp>
      <p:grpSp>
        <p:nvGrpSpPr>
          <p:cNvPr id="1603" name="Google Shape;1603;p100"/>
          <p:cNvGrpSpPr/>
          <p:nvPr/>
        </p:nvGrpSpPr>
        <p:grpSpPr>
          <a:xfrm>
            <a:off x="1734539" y="2125596"/>
            <a:ext cx="2820861" cy="2238829"/>
            <a:chOff x="432664" y="1328496"/>
            <a:chExt cx="2820861" cy="2238829"/>
          </a:xfrm>
        </p:grpSpPr>
        <p:sp>
          <p:nvSpPr>
            <p:cNvPr id="1604" name="Google Shape;1604;p100"/>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5" name="Google Shape;1605;p100"/>
            <p:cNvPicPr preferRelativeResize="0"/>
            <p:nvPr/>
          </p:nvPicPr>
          <p:blipFill>
            <a:blip r:embed="rId3">
              <a:alphaModFix/>
            </a:blip>
            <a:stretch>
              <a:fillRect/>
            </a:stretch>
          </p:blipFill>
          <p:spPr>
            <a:xfrm>
              <a:off x="1252185" y="2468271"/>
              <a:ext cx="819507" cy="797111"/>
            </a:xfrm>
            <a:prstGeom prst="rect">
              <a:avLst/>
            </a:prstGeom>
            <a:noFill/>
            <a:ln>
              <a:noFill/>
            </a:ln>
          </p:spPr>
        </p:pic>
        <p:pic>
          <p:nvPicPr>
            <p:cNvPr id="1606" name="Google Shape;1606;p100"/>
            <p:cNvPicPr preferRelativeResize="0"/>
            <p:nvPr/>
          </p:nvPicPr>
          <p:blipFill>
            <a:blip r:embed="rId3">
              <a:alphaModFix/>
            </a:blip>
            <a:stretch>
              <a:fillRect/>
            </a:stretch>
          </p:blipFill>
          <p:spPr>
            <a:xfrm>
              <a:off x="2071710" y="2057421"/>
              <a:ext cx="819507" cy="797111"/>
            </a:xfrm>
            <a:prstGeom prst="rect">
              <a:avLst/>
            </a:prstGeom>
            <a:noFill/>
            <a:ln>
              <a:noFill/>
            </a:ln>
          </p:spPr>
        </p:pic>
        <p:pic>
          <p:nvPicPr>
            <p:cNvPr id="1607" name="Google Shape;1607;p100"/>
            <p:cNvPicPr preferRelativeResize="0"/>
            <p:nvPr/>
          </p:nvPicPr>
          <p:blipFill>
            <a:blip r:embed="rId4">
              <a:alphaModFix/>
            </a:blip>
            <a:stretch>
              <a:fillRect/>
            </a:stretch>
          </p:blipFill>
          <p:spPr>
            <a:xfrm>
              <a:off x="432664" y="1328496"/>
              <a:ext cx="819507" cy="797111"/>
            </a:xfrm>
            <a:prstGeom prst="rect">
              <a:avLst/>
            </a:prstGeom>
            <a:noFill/>
            <a:ln>
              <a:noFill/>
            </a:ln>
          </p:spPr>
        </p:pic>
      </p:grpSp>
      <p:sp>
        <p:nvSpPr>
          <p:cNvPr id="1608" name="Google Shape;1608;p100"/>
          <p:cNvSpPr/>
          <p:nvPr/>
        </p:nvSpPr>
        <p:spPr>
          <a:xfrm>
            <a:off x="2851075" y="2921400"/>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9" name="Google Shape;1609;p100"/>
          <p:cNvPicPr preferRelativeResize="0"/>
          <p:nvPr/>
        </p:nvPicPr>
        <p:blipFill>
          <a:blip r:embed="rId3">
            <a:alphaModFix/>
          </a:blip>
          <a:stretch>
            <a:fillRect/>
          </a:stretch>
        </p:blipFill>
        <p:spPr>
          <a:xfrm>
            <a:off x="3281235" y="3910046"/>
            <a:ext cx="819507" cy="797111"/>
          </a:xfrm>
          <a:prstGeom prst="rect">
            <a:avLst/>
          </a:prstGeom>
          <a:noFill/>
          <a:ln>
            <a:noFill/>
          </a:ln>
        </p:spPr>
      </p:pic>
      <p:pic>
        <p:nvPicPr>
          <p:cNvPr id="1610" name="Google Shape;1610;p100"/>
          <p:cNvPicPr preferRelativeResize="0"/>
          <p:nvPr/>
        </p:nvPicPr>
        <p:blipFill>
          <a:blip r:embed="rId3">
            <a:alphaModFix/>
          </a:blip>
          <a:stretch>
            <a:fillRect/>
          </a:stretch>
        </p:blipFill>
        <p:spPr>
          <a:xfrm>
            <a:off x="4100760" y="3499196"/>
            <a:ext cx="819507" cy="797111"/>
          </a:xfrm>
          <a:prstGeom prst="rect">
            <a:avLst/>
          </a:prstGeom>
          <a:noFill/>
          <a:ln>
            <a:noFill/>
          </a:ln>
        </p:spPr>
      </p:pic>
      <p:pic>
        <p:nvPicPr>
          <p:cNvPr id="1611" name="Google Shape;1611;p100"/>
          <p:cNvPicPr preferRelativeResize="0"/>
          <p:nvPr/>
        </p:nvPicPr>
        <p:blipFill>
          <a:blip r:embed="rId4">
            <a:alphaModFix/>
          </a:blip>
          <a:stretch>
            <a:fillRect/>
          </a:stretch>
        </p:blipFill>
        <p:spPr>
          <a:xfrm>
            <a:off x="2461714" y="2770271"/>
            <a:ext cx="819507" cy="797111"/>
          </a:xfrm>
          <a:prstGeom prst="rect">
            <a:avLst/>
          </a:prstGeom>
          <a:noFill/>
          <a:ln>
            <a:noFill/>
          </a:ln>
        </p:spPr>
      </p:pic>
      <p:sp>
        <p:nvSpPr>
          <p:cNvPr id="1612" name="Google Shape;1612;p100"/>
          <p:cNvSpPr txBox="1"/>
          <p:nvPr/>
        </p:nvSpPr>
        <p:spPr>
          <a:xfrm>
            <a:off x="4076813" y="4210386"/>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sp>
        <p:nvSpPr>
          <p:cNvPr id="1613" name="Google Shape;1613;p100"/>
          <p:cNvSpPr txBox="1"/>
          <p:nvPr/>
        </p:nvSpPr>
        <p:spPr>
          <a:xfrm>
            <a:off x="3259812" y="4623185"/>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sp>
        <p:nvSpPr>
          <p:cNvPr id="1614" name="Google Shape;1614;p100"/>
          <p:cNvSpPr/>
          <p:nvPr/>
        </p:nvSpPr>
        <p:spPr>
          <a:xfrm>
            <a:off x="3964300" y="3350975"/>
            <a:ext cx="1091700" cy="10917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
        <p:nvSpPr>
          <p:cNvPr id="1615" name="Google Shape;1615;p100"/>
          <p:cNvSpPr/>
          <p:nvPr/>
        </p:nvSpPr>
        <p:spPr>
          <a:xfrm>
            <a:off x="3152124" y="3800175"/>
            <a:ext cx="1091700" cy="10917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grpSp>
        <p:nvGrpSpPr>
          <p:cNvPr id="1616" name="Google Shape;1616;p100"/>
          <p:cNvGrpSpPr/>
          <p:nvPr/>
        </p:nvGrpSpPr>
        <p:grpSpPr>
          <a:xfrm>
            <a:off x="3263142" y="3882296"/>
            <a:ext cx="876900" cy="1144754"/>
            <a:chOff x="5276505" y="1099896"/>
            <a:chExt cx="876900" cy="1144754"/>
          </a:xfrm>
        </p:grpSpPr>
        <p:pic>
          <p:nvPicPr>
            <p:cNvPr id="1617" name="Google Shape;1617;p100"/>
            <p:cNvPicPr preferRelativeResize="0"/>
            <p:nvPr/>
          </p:nvPicPr>
          <p:blipFill>
            <a:blip r:embed="rId3">
              <a:alphaModFix/>
            </a:blip>
            <a:stretch>
              <a:fillRect/>
            </a:stretch>
          </p:blipFill>
          <p:spPr>
            <a:xfrm>
              <a:off x="5305202" y="1099896"/>
              <a:ext cx="819507" cy="797111"/>
            </a:xfrm>
            <a:prstGeom prst="rect">
              <a:avLst/>
            </a:prstGeom>
            <a:noFill/>
            <a:ln>
              <a:noFill/>
            </a:ln>
          </p:spPr>
        </p:pic>
        <p:sp>
          <p:nvSpPr>
            <p:cNvPr id="1618" name="Google Shape;1618;p100"/>
            <p:cNvSpPr txBox="1"/>
            <p:nvPr/>
          </p:nvSpPr>
          <p:spPr>
            <a:xfrm>
              <a:off x="5276505" y="1844450"/>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grpSp>
      <p:grpSp>
        <p:nvGrpSpPr>
          <p:cNvPr id="1619" name="Google Shape;1619;p100"/>
          <p:cNvGrpSpPr/>
          <p:nvPr/>
        </p:nvGrpSpPr>
        <p:grpSpPr>
          <a:xfrm>
            <a:off x="4076813" y="3467397"/>
            <a:ext cx="876900" cy="1144754"/>
            <a:chOff x="6217938" y="1099896"/>
            <a:chExt cx="876900" cy="1144754"/>
          </a:xfrm>
        </p:grpSpPr>
        <p:pic>
          <p:nvPicPr>
            <p:cNvPr id="1620" name="Google Shape;1620;p100"/>
            <p:cNvPicPr preferRelativeResize="0"/>
            <p:nvPr/>
          </p:nvPicPr>
          <p:blipFill>
            <a:blip r:embed="rId3">
              <a:alphaModFix/>
            </a:blip>
            <a:stretch>
              <a:fillRect/>
            </a:stretch>
          </p:blipFill>
          <p:spPr>
            <a:xfrm>
              <a:off x="6246634" y="1099896"/>
              <a:ext cx="819507" cy="797111"/>
            </a:xfrm>
            <a:prstGeom prst="rect">
              <a:avLst/>
            </a:prstGeom>
            <a:noFill/>
            <a:ln>
              <a:noFill/>
            </a:ln>
          </p:spPr>
        </p:pic>
        <p:sp>
          <p:nvSpPr>
            <p:cNvPr id="1621" name="Google Shape;1621;p100"/>
            <p:cNvSpPr txBox="1"/>
            <p:nvPr/>
          </p:nvSpPr>
          <p:spPr>
            <a:xfrm>
              <a:off x="6217938" y="1844450"/>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grpSp>
      <p:pic>
        <p:nvPicPr>
          <p:cNvPr id="1622" name="Google Shape;1622;p100"/>
          <p:cNvPicPr preferRelativeResize="0"/>
          <p:nvPr/>
        </p:nvPicPr>
        <p:blipFill rotWithShape="1">
          <a:blip r:embed="rId5">
            <a:alphaModFix/>
          </a:blip>
          <a:srcRect b="0" l="0" r="0" t="0"/>
          <a:stretch/>
        </p:blipFill>
        <p:spPr>
          <a:xfrm>
            <a:off x="5498078" y="800150"/>
            <a:ext cx="6066198" cy="5513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1000"/>
                                        <p:tgtEl>
                                          <p:spTgt spid="1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09"/>
                                        </p:tgtEl>
                                      </p:cBhvr>
                                    </p:animEffect>
                                    <p:set>
                                      <p:cBhvr>
                                        <p:cTn dur="1" fill="hold">
                                          <p:stCondLst>
                                            <p:cond delay="1000"/>
                                          </p:stCondLst>
                                        </p:cTn>
                                        <p:tgtEl>
                                          <p:spTgt spid="16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13"/>
                                        </p:tgtEl>
                                      </p:cBhvr>
                                    </p:animEffect>
                                    <p:set>
                                      <p:cBhvr>
                                        <p:cTn dur="1" fill="hold">
                                          <p:stCondLst>
                                            <p:cond delay="1000"/>
                                          </p:stCondLst>
                                        </p:cTn>
                                        <p:tgtEl>
                                          <p:spTgt spid="1613"/>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615"/>
                                        </p:tgtEl>
                                      </p:cBhvr>
                                    </p:animEffect>
                                    <p:set>
                                      <p:cBhvr>
                                        <p:cTn dur="1" fill="hold">
                                          <p:stCondLst>
                                            <p:cond delay="1000"/>
                                          </p:stCondLst>
                                        </p:cTn>
                                        <p:tgtEl>
                                          <p:spTgt spid="1615"/>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1000"/>
                                        <p:tgtEl>
                                          <p:spTgt spid="1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1000"/>
                                        <p:tgtEl>
                                          <p:spTgt spid="1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10"/>
                                        </p:tgtEl>
                                      </p:cBhvr>
                                    </p:animEffect>
                                    <p:set>
                                      <p:cBhvr>
                                        <p:cTn dur="1" fill="hold">
                                          <p:stCondLst>
                                            <p:cond delay="1000"/>
                                          </p:stCondLst>
                                        </p:cTn>
                                        <p:tgtEl>
                                          <p:spTgt spid="16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12"/>
                                        </p:tgtEl>
                                      </p:cBhvr>
                                    </p:animEffect>
                                    <p:set>
                                      <p:cBhvr>
                                        <p:cTn dur="1" fill="hold">
                                          <p:stCondLst>
                                            <p:cond delay="1000"/>
                                          </p:stCondLst>
                                        </p:cTn>
                                        <p:tgtEl>
                                          <p:spTgt spid="1612"/>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614"/>
                                        </p:tgtEl>
                                      </p:cBhvr>
                                    </p:animEffect>
                                    <p:set>
                                      <p:cBhvr>
                                        <p:cTn dur="1" fill="hold">
                                          <p:stCondLst>
                                            <p:cond delay="1000"/>
                                          </p:stCondLst>
                                        </p:cTn>
                                        <p:tgtEl>
                                          <p:spTgt spid="1614"/>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1000"/>
                                        <p:tgtEl>
                                          <p:spTgt spid="1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Making the Case for Operators</a:t>
            </a:r>
            <a:endParaRPr/>
          </a:p>
        </p:txBody>
      </p:sp>
      <p:sp>
        <p:nvSpPr>
          <p:cNvPr id="1628" name="Google Shape;1628;p1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29" name="Google Shape;1629;p10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1630" name="Google Shape;1630;p101"/>
          <p:cNvGrpSpPr/>
          <p:nvPr/>
        </p:nvGrpSpPr>
        <p:grpSpPr>
          <a:xfrm>
            <a:off x="1007389" y="1494096"/>
            <a:ext cx="2820861" cy="2238829"/>
            <a:chOff x="432664" y="1328496"/>
            <a:chExt cx="2820861" cy="2238829"/>
          </a:xfrm>
        </p:grpSpPr>
        <p:sp>
          <p:nvSpPr>
            <p:cNvPr id="1631" name="Google Shape;1631;p101"/>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2" name="Google Shape;1632;p101"/>
            <p:cNvPicPr preferRelativeResize="0"/>
            <p:nvPr/>
          </p:nvPicPr>
          <p:blipFill>
            <a:blip r:embed="rId3">
              <a:alphaModFix/>
            </a:blip>
            <a:stretch>
              <a:fillRect/>
            </a:stretch>
          </p:blipFill>
          <p:spPr>
            <a:xfrm>
              <a:off x="1252185" y="2468271"/>
              <a:ext cx="819507" cy="797111"/>
            </a:xfrm>
            <a:prstGeom prst="rect">
              <a:avLst/>
            </a:prstGeom>
            <a:noFill/>
            <a:ln>
              <a:noFill/>
            </a:ln>
          </p:spPr>
        </p:pic>
        <p:pic>
          <p:nvPicPr>
            <p:cNvPr id="1633" name="Google Shape;1633;p101"/>
            <p:cNvPicPr preferRelativeResize="0"/>
            <p:nvPr/>
          </p:nvPicPr>
          <p:blipFill>
            <a:blip r:embed="rId3">
              <a:alphaModFix/>
            </a:blip>
            <a:stretch>
              <a:fillRect/>
            </a:stretch>
          </p:blipFill>
          <p:spPr>
            <a:xfrm>
              <a:off x="2071710" y="2057421"/>
              <a:ext cx="819507" cy="797111"/>
            </a:xfrm>
            <a:prstGeom prst="rect">
              <a:avLst/>
            </a:prstGeom>
            <a:noFill/>
            <a:ln>
              <a:noFill/>
            </a:ln>
          </p:spPr>
        </p:pic>
        <p:pic>
          <p:nvPicPr>
            <p:cNvPr id="1634" name="Google Shape;1634;p101"/>
            <p:cNvPicPr preferRelativeResize="0"/>
            <p:nvPr/>
          </p:nvPicPr>
          <p:blipFill>
            <a:blip r:embed="rId4">
              <a:alphaModFix/>
            </a:blip>
            <a:stretch>
              <a:fillRect/>
            </a:stretch>
          </p:blipFill>
          <p:spPr>
            <a:xfrm>
              <a:off x="432664" y="1328496"/>
              <a:ext cx="819507" cy="797111"/>
            </a:xfrm>
            <a:prstGeom prst="rect">
              <a:avLst/>
            </a:prstGeom>
            <a:noFill/>
            <a:ln>
              <a:noFill/>
            </a:ln>
          </p:spPr>
        </p:pic>
      </p:grpSp>
      <p:grpSp>
        <p:nvGrpSpPr>
          <p:cNvPr id="1635" name="Google Shape;1635;p101"/>
          <p:cNvGrpSpPr/>
          <p:nvPr/>
        </p:nvGrpSpPr>
        <p:grpSpPr>
          <a:xfrm>
            <a:off x="1734539" y="2125596"/>
            <a:ext cx="2820861" cy="2238829"/>
            <a:chOff x="432664" y="1328496"/>
            <a:chExt cx="2820861" cy="2238829"/>
          </a:xfrm>
        </p:grpSpPr>
        <p:sp>
          <p:nvSpPr>
            <p:cNvPr id="1636" name="Google Shape;1636;p101"/>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7" name="Google Shape;1637;p101"/>
            <p:cNvPicPr preferRelativeResize="0"/>
            <p:nvPr/>
          </p:nvPicPr>
          <p:blipFill>
            <a:blip r:embed="rId3">
              <a:alphaModFix/>
            </a:blip>
            <a:stretch>
              <a:fillRect/>
            </a:stretch>
          </p:blipFill>
          <p:spPr>
            <a:xfrm>
              <a:off x="1252185" y="2468271"/>
              <a:ext cx="819507" cy="797111"/>
            </a:xfrm>
            <a:prstGeom prst="rect">
              <a:avLst/>
            </a:prstGeom>
            <a:noFill/>
            <a:ln>
              <a:noFill/>
            </a:ln>
          </p:spPr>
        </p:pic>
        <p:pic>
          <p:nvPicPr>
            <p:cNvPr id="1638" name="Google Shape;1638;p101"/>
            <p:cNvPicPr preferRelativeResize="0"/>
            <p:nvPr/>
          </p:nvPicPr>
          <p:blipFill>
            <a:blip r:embed="rId3">
              <a:alphaModFix/>
            </a:blip>
            <a:stretch>
              <a:fillRect/>
            </a:stretch>
          </p:blipFill>
          <p:spPr>
            <a:xfrm>
              <a:off x="2071710" y="2057421"/>
              <a:ext cx="819507" cy="797111"/>
            </a:xfrm>
            <a:prstGeom prst="rect">
              <a:avLst/>
            </a:prstGeom>
            <a:noFill/>
            <a:ln>
              <a:noFill/>
            </a:ln>
          </p:spPr>
        </p:pic>
        <p:pic>
          <p:nvPicPr>
            <p:cNvPr id="1639" name="Google Shape;1639;p101"/>
            <p:cNvPicPr preferRelativeResize="0"/>
            <p:nvPr/>
          </p:nvPicPr>
          <p:blipFill>
            <a:blip r:embed="rId4">
              <a:alphaModFix/>
            </a:blip>
            <a:stretch>
              <a:fillRect/>
            </a:stretch>
          </p:blipFill>
          <p:spPr>
            <a:xfrm>
              <a:off x="432664" y="1328496"/>
              <a:ext cx="819507" cy="797111"/>
            </a:xfrm>
            <a:prstGeom prst="rect">
              <a:avLst/>
            </a:prstGeom>
            <a:noFill/>
            <a:ln>
              <a:noFill/>
            </a:ln>
          </p:spPr>
        </p:pic>
      </p:grpSp>
      <p:grpSp>
        <p:nvGrpSpPr>
          <p:cNvPr id="1640" name="Google Shape;1640;p101"/>
          <p:cNvGrpSpPr/>
          <p:nvPr/>
        </p:nvGrpSpPr>
        <p:grpSpPr>
          <a:xfrm>
            <a:off x="2461714" y="2770271"/>
            <a:ext cx="2820861" cy="2253114"/>
            <a:chOff x="2461714" y="2770271"/>
            <a:chExt cx="2820861" cy="2253114"/>
          </a:xfrm>
        </p:grpSpPr>
        <p:grpSp>
          <p:nvGrpSpPr>
            <p:cNvPr id="1641" name="Google Shape;1641;p101"/>
            <p:cNvGrpSpPr/>
            <p:nvPr/>
          </p:nvGrpSpPr>
          <p:grpSpPr>
            <a:xfrm>
              <a:off x="2461714" y="2770271"/>
              <a:ext cx="2820861" cy="2238829"/>
              <a:chOff x="432664" y="1328496"/>
              <a:chExt cx="2820861" cy="2238829"/>
            </a:xfrm>
          </p:grpSpPr>
          <p:sp>
            <p:nvSpPr>
              <p:cNvPr id="1642" name="Google Shape;1642;p101"/>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3" name="Google Shape;1643;p101"/>
              <p:cNvPicPr preferRelativeResize="0"/>
              <p:nvPr/>
            </p:nvPicPr>
            <p:blipFill>
              <a:blip r:embed="rId3">
                <a:alphaModFix/>
              </a:blip>
              <a:stretch>
                <a:fillRect/>
              </a:stretch>
            </p:blipFill>
            <p:spPr>
              <a:xfrm>
                <a:off x="1252185" y="2468271"/>
                <a:ext cx="819507" cy="797111"/>
              </a:xfrm>
              <a:prstGeom prst="rect">
                <a:avLst/>
              </a:prstGeom>
              <a:noFill/>
              <a:ln>
                <a:noFill/>
              </a:ln>
            </p:spPr>
          </p:pic>
          <p:pic>
            <p:nvPicPr>
              <p:cNvPr id="1644" name="Google Shape;1644;p101"/>
              <p:cNvPicPr preferRelativeResize="0"/>
              <p:nvPr/>
            </p:nvPicPr>
            <p:blipFill>
              <a:blip r:embed="rId3">
                <a:alphaModFix/>
              </a:blip>
              <a:stretch>
                <a:fillRect/>
              </a:stretch>
            </p:blipFill>
            <p:spPr>
              <a:xfrm>
                <a:off x="2071710" y="2057421"/>
                <a:ext cx="819507" cy="797111"/>
              </a:xfrm>
              <a:prstGeom prst="rect">
                <a:avLst/>
              </a:prstGeom>
              <a:noFill/>
              <a:ln>
                <a:noFill/>
              </a:ln>
            </p:spPr>
          </p:pic>
          <p:pic>
            <p:nvPicPr>
              <p:cNvPr id="1645" name="Google Shape;1645;p101"/>
              <p:cNvPicPr preferRelativeResize="0"/>
              <p:nvPr/>
            </p:nvPicPr>
            <p:blipFill>
              <a:blip r:embed="rId4">
                <a:alphaModFix/>
              </a:blip>
              <a:stretch>
                <a:fillRect/>
              </a:stretch>
            </p:blipFill>
            <p:spPr>
              <a:xfrm>
                <a:off x="432664" y="1328496"/>
                <a:ext cx="819507" cy="797111"/>
              </a:xfrm>
              <a:prstGeom prst="rect">
                <a:avLst/>
              </a:prstGeom>
              <a:noFill/>
              <a:ln>
                <a:noFill/>
              </a:ln>
            </p:spPr>
          </p:pic>
        </p:grpSp>
        <p:sp>
          <p:nvSpPr>
            <p:cNvPr id="1646" name="Google Shape;1646;p101"/>
            <p:cNvSpPr txBox="1"/>
            <p:nvPr/>
          </p:nvSpPr>
          <p:spPr>
            <a:xfrm>
              <a:off x="4076813" y="4210386"/>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sp>
          <p:nvSpPr>
            <p:cNvPr id="1647" name="Google Shape;1647;p101"/>
            <p:cNvSpPr txBox="1"/>
            <p:nvPr/>
          </p:nvSpPr>
          <p:spPr>
            <a:xfrm>
              <a:off x="3259812" y="4623185"/>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grpSp>
      <p:pic>
        <p:nvPicPr>
          <p:cNvPr id="1648" name="Google Shape;1648;p101"/>
          <p:cNvPicPr preferRelativeResize="0"/>
          <p:nvPr/>
        </p:nvPicPr>
        <p:blipFill rotWithShape="1">
          <a:blip r:embed="rId5">
            <a:alphaModFix/>
          </a:blip>
          <a:srcRect b="0" l="0" r="0" t="0"/>
          <a:stretch/>
        </p:blipFill>
        <p:spPr>
          <a:xfrm>
            <a:off x="5498078" y="800150"/>
            <a:ext cx="6066198" cy="5513101"/>
          </a:xfrm>
          <a:prstGeom prst="rect">
            <a:avLst/>
          </a:prstGeom>
          <a:noFill/>
          <a:ln>
            <a:noFill/>
          </a:ln>
        </p:spPr>
      </p:pic>
      <p:sp>
        <p:nvSpPr>
          <p:cNvPr id="1649" name="Google Shape;1649;p101"/>
          <p:cNvSpPr/>
          <p:nvPr/>
        </p:nvSpPr>
        <p:spPr>
          <a:xfrm>
            <a:off x="7515175" y="4632075"/>
            <a:ext cx="2257800" cy="21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01"/>
          <p:cNvSpPr/>
          <p:nvPr/>
        </p:nvSpPr>
        <p:spPr>
          <a:xfrm>
            <a:off x="7614575" y="5432600"/>
            <a:ext cx="515400" cy="21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Making the Case for Operators</a:t>
            </a:r>
            <a:endParaRPr/>
          </a:p>
        </p:txBody>
      </p:sp>
      <p:sp>
        <p:nvSpPr>
          <p:cNvPr id="1656" name="Google Shape;1656;p1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57" name="Google Shape;1657;p10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1658" name="Google Shape;1658;p102"/>
          <p:cNvGrpSpPr/>
          <p:nvPr/>
        </p:nvGrpSpPr>
        <p:grpSpPr>
          <a:xfrm>
            <a:off x="6604419" y="2770266"/>
            <a:ext cx="4572934" cy="797116"/>
            <a:chOff x="6604419" y="2770266"/>
            <a:chExt cx="4572934" cy="797116"/>
          </a:xfrm>
        </p:grpSpPr>
        <p:pic>
          <p:nvPicPr>
            <p:cNvPr id="1659" name="Google Shape;1659;p102"/>
            <p:cNvPicPr preferRelativeResize="0"/>
            <p:nvPr/>
          </p:nvPicPr>
          <p:blipFill>
            <a:blip r:embed="rId3">
              <a:alphaModFix/>
            </a:blip>
            <a:stretch>
              <a:fillRect/>
            </a:stretch>
          </p:blipFill>
          <p:spPr>
            <a:xfrm>
              <a:off x="10377594" y="2779883"/>
              <a:ext cx="799760" cy="777903"/>
            </a:xfrm>
            <a:prstGeom prst="rect">
              <a:avLst/>
            </a:prstGeom>
            <a:noFill/>
            <a:ln>
              <a:noFill/>
            </a:ln>
          </p:spPr>
        </p:pic>
        <p:pic>
          <p:nvPicPr>
            <p:cNvPr id="1660" name="Google Shape;1660;p102"/>
            <p:cNvPicPr preferRelativeResize="0"/>
            <p:nvPr/>
          </p:nvPicPr>
          <p:blipFill>
            <a:blip r:embed="rId4">
              <a:alphaModFix/>
            </a:blip>
            <a:stretch>
              <a:fillRect/>
            </a:stretch>
          </p:blipFill>
          <p:spPr>
            <a:xfrm>
              <a:off x="7862141" y="2770271"/>
              <a:ext cx="819507" cy="797111"/>
            </a:xfrm>
            <a:prstGeom prst="rect">
              <a:avLst/>
            </a:prstGeom>
            <a:noFill/>
            <a:ln>
              <a:noFill/>
            </a:ln>
          </p:spPr>
        </p:pic>
        <p:pic>
          <p:nvPicPr>
            <p:cNvPr id="1661" name="Google Shape;1661;p102"/>
            <p:cNvPicPr preferRelativeResize="0"/>
            <p:nvPr/>
          </p:nvPicPr>
          <p:blipFill>
            <a:blip r:embed="rId5">
              <a:alphaModFix/>
            </a:blip>
            <a:stretch>
              <a:fillRect/>
            </a:stretch>
          </p:blipFill>
          <p:spPr>
            <a:xfrm>
              <a:off x="6604419" y="2770271"/>
              <a:ext cx="819507" cy="797111"/>
            </a:xfrm>
            <a:prstGeom prst="rect">
              <a:avLst/>
            </a:prstGeom>
            <a:noFill/>
            <a:ln>
              <a:noFill/>
            </a:ln>
          </p:spPr>
        </p:pic>
        <p:pic>
          <p:nvPicPr>
            <p:cNvPr id="1662" name="Google Shape;1662;p102"/>
            <p:cNvPicPr preferRelativeResize="0"/>
            <p:nvPr/>
          </p:nvPicPr>
          <p:blipFill>
            <a:blip r:embed="rId6">
              <a:alphaModFix/>
            </a:blip>
            <a:stretch>
              <a:fillRect/>
            </a:stretch>
          </p:blipFill>
          <p:spPr>
            <a:xfrm>
              <a:off x="9119870" y="2770266"/>
              <a:ext cx="819507" cy="797111"/>
            </a:xfrm>
            <a:prstGeom prst="rect">
              <a:avLst/>
            </a:prstGeom>
            <a:noFill/>
            <a:ln>
              <a:noFill/>
            </a:ln>
          </p:spPr>
        </p:pic>
      </p:grpSp>
      <p:pic>
        <p:nvPicPr>
          <p:cNvPr id="1663" name="Google Shape;1663;p102"/>
          <p:cNvPicPr preferRelativeResize="0"/>
          <p:nvPr/>
        </p:nvPicPr>
        <p:blipFill>
          <a:blip r:embed="rId7">
            <a:alphaModFix/>
          </a:blip>
          <a:stretch>
            <a:fillRect/>
          </a:stretch>
        </p:blipFill>
        <p:spPr>
          <a:xfrm>
            <a:off x="8481123" y="1328490"/>
            <a:ext cx="819527" cy="797112"/>
          </a:xfrm>
          <a:prstGeom prst="rect">
            <a:avLst/>
          </a:prstGeom>
          <a:noFill/>
          <a:ln>
            <a:noFill/>
          </a:ln>
        </p:spPr>
      </p:pic>
      <p:grpSp>
        <p:nvGrpSpPr>
          <p:cNvPr id="1664" name="Google Shape;1664;p102"/>
          <p:cNvGrpSpPr/>
          <p:nvPr/>
        </p:nvGrpSpPr>
        <p:grpSpPr>
          <a:xfrm>
            <a:off x="1007389" y="1494096"/>
            <a:ext cx="2820861" cy="2238829"/>
            <a:chOff x="432664" y="1328496"/>
            <a:chExt cx="2820861" cy="2238829"/>
          </a:xfrm>
        </p:grpSpPr>
        <p:sp>
          <p:nvSpPr>
            <p:cNvPr id="1665" name="Google Shape;1665;p102"/>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6" name="Google Shape;1666;p102"/>
            <p:cNvPicPr preferRelativeResize="0"/>
            <p:nvPr/>
          </p:nvPicPr>
          <p:blipFill>
            <a:blip r:embed="rId8">
              <a:alphaModFix/>
            </a:blip>
            <a:stretch>
              <a:fillRect/>
            </a:stretch>
          </p:blipFill>
          <p:spPr>
            <a:xfrm>
              <a:off x="1252185" y="2468271"/>
              <a:ext cx="819507" cy="797111"/>
            </a:xfrm>
            <a:prstGeom prst="rect">
              <a:avLst/>
            </a:prstGeom>
            <a:noFill/>
            <a:ln>
              <a:noFill/>
            </a:ln>
          </p:spPr>
        </p:pic>
        <p:pic>
          <p:nvPicPr>
            <p:cNvPr id="1667" name="Google Shape;1667;p102"/>
            <p:cNvPicPr preferRelativeResize="0"/>
            <p:nvPr/>
          </p:nvPicPr>
          <p:blipFill>
            <a:blip r:embed="rId8">
              <a:alphaModFix/>
            </a:blip>
            <a:stretch>
              <a:fillRect/>
            </a:stretch>
          </p:blipFill>
          <p:spPr>
            <a:xfrm>
              <a:off x="2071710" y="2057421"/>
              <a:ext cx="819507" cy="797111"/>
            </a:xfrm>
            <a:prstGeom prst="rect">
              <a:avLst/>
            </a:prstGeom>
            <a:noFill/>
            <a:ln>
              <a:noFill/>
            </a:ln>
          </p:spPr>
        </p:pic>
        <p:pic>
          <p:nvPicPr>
            <p:cNvPr id="1668" name="Google Shape;1668;p102"/>
            <p:cNvPicPr preferRelativeResize="0"/>
            <p:nvPr/>
          </p:nvPicPr>
          <p:blipFill>
            <a:blip r:embed="rId9">
              <a:alphaModFix/>
            </a:blip>
            <a:stretch>
              <a:fillRect/>
            </a:stretch>
          </p:blipFill>
          <p:spPr>
            <a:xfrm>
              <a:off x="432664" y="1328496"/>
              <a:ext cx="819507" cy="797111"/>
            </a:xfrm>
            <a:prstGeom prst="rect">
              <a:avLst/>
            </a:prstGeom>
            <a:noFill/>
            <a:ln>
              <a:noFill/>
            </a:ln>
          </p:spPr>
        </p:pic>
      </p:grpSp>
      <p:grpSp>
        <p:nvGrpSpPr>
          <p:cNvPr id="1669" name="Google Shape;1669;p102"/>
          <p:cNvGrpSpPr/>
          <p:nvPr/>
        </p:nvGrpSpPr>
        <p:grpSpPr>
          <a:xfrm>
            <a:off x="1734539" y="2125596"/>
            <a:ext cx="2820861" cy="2238829"/>
            <a:chOff x="432664" y="1328496"/>
            <a:chExt cx="2820861" cy="2238829"/>
          </a:xfrm>
        </p:grpSpPr>
        <p:sp>
          <p:nvSpPr>
            <p:cNvPr id="1670" name="Google Shape;1670;p102"/>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1" name="Google Shape;1671;p102"/>
            <p:cNvPicPr preferRelativeResize="0"/>
            <p:nvPr/>
          </p:nvPicPr>
          <p:blipFill>
            <a:blip r:embed="rId8">
              <a:alphaModFix/>
            </a:blip>
            <a:stretch>
              <a:fillRect/>
            </a:stretch>
          </p:blipFill>
          <p:spPr>
            <a:xfrm>
              <a:off x="1252185" y="2468271"/>
              <a:ext cx="819507" cy="797111"/>
            </a:xfrm>
            <a:prstGeom prst="rect">
              <a:avLst/>
            </a:prstGeom>
            <a:noFill/>
            <a:ln>
              <a:noFill/>
            </a:ln>
          </p:spPr>
        </p:pic>
        <p:pic>
          <p:nvPicPr>
            <p:cNvPr id="1672" name="Google Shape;1672;p102"/>
            <p:cNvPicPr preferRelativeResize="0"/>
            <p:nvPr/>
          </p:nvPicPr>
          <p:blipFill>
            <a:blip r:embed="rId8">
              <a:alphaModFix/>
            </a:blip>
            <a:stretch>
              <a:fillRect/>
            </a:stretch>
          </p:blipFill>
          <p:spPr>
            <a:xfrm>
              <a:off x="2071710" y="2057421"/>
              <a:ext cx="819507" cy="797111"/>
            </a:xfrm>
            <a:prstGeom prst="rect">
              <a:avLst/>
            </a:prstGeom>
            <a:noFill/>
            <a:ln>
              <a:noFill/>
            </a:ln>
          </p:spPr>
        </p:pic>
        <p:pic>
          <p:nvPicPr>
            <p:cNvPr id="1673" name="Google Shape;1673;p102"/>
            <p:cNvPicPr preferRelativeResize="0"/>
            <p:nvPr/>
          </p:nvPicPr>
          <p:blipFill>
            <a:blip r:embed="rId9">
              <a:alphaModFix/>
            </a:blip>
            <a:stretch>
              <a:fillRect/>
            </a:stretch>
          </p:blipFill>
          <p:spPr>
            <a:xfrm>
              <a:off x="432664" y="1328496"/>
              <a:ext cx="819507" cy="797111"/>
            </a:xfrm>
            <a:prstGeom prst="rect">
              <a:avLst/>
            </a:prstGeom>
            <a:noFill/>
            <a:ln>
              <a:noFill/>
            </a:ln>
          </p:spPr>
        </p:pic>
      </p:grpSp>
      <p:sp>
        <p:nvSpPr>
          <p:cNvPr id="1674" name="Google Shape;1674;p102"/>
          <p:cNvSpPr txBox="1"/>
          <p:nvPr/>
        </p:nvSpPr>
        <p:spPr>
          <a:xfrm>
            <a:off x="6682650" y="4257025"/>
            <a:ext cx="457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Display"/>
                <a:ea typeface="Red Hat Display"/>
                <a:cs typeface="Red Hat Display"/>
                <a:sym typeface="Red Hat Display"/>
              </a:rPr>
              <a:t>Cluster with our application. No state. No backups. Deployment update to application image starts a rollout. Our new image is deployed.</a:t>
            </a:r>
            <a:endParaRPr>
              <a:latin typeface="Red Hat Display"/>
              <a:ea typeface="Red Hat Display"/>
              <a:cs typeface="Red Hat Display"/>
              <a:sym typeface="Red Hat Display"/>
            </a:endParaRPr>
          </a:p>
        </p:txBody>
      </p:sp>
      <p:sp>
        <p:nvSpPr>
          <p:cNvPr id="1675" name="Google Shape;1675;p102"/>
          <p:cNvSpPr/>
          <p:nvPr/>
        </p:nvSpPr>
        <p:spPr>
          <a:xfrm>
            <a:off x="2851075" y="2921400"/>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6" name="Google Shape;1676;p102"/>
          <p:cNvPicPr preferRelativeResize="0"/>
          <p:nvPr/>
        </p:nvPicPr>
        <p:blipFill>
          <a:blip r:embed="rId8">
            <a:alphaModFix/>
          </a:blip>
          <a:stretch>
            <a:fillRect/>
          </a:stretch>
        </p:blipFill>
        <p:spPr>
          <a:xfrm>
            <a:off x="3281235" y="3910046"/>
            <a:ext cx="819507" cy="797111"/>
          </a:xfrm>
          <a:prstGeom prst="rect">
            <a:avLst/>
          </a:prstGeom>
          <a:noFill/>
          <a:ln>
            <a:noFill/>
          </a:ln>
        </p:spPr>
      </p:pic>
      <p:pic>
        <p:nvPicPr>
          <p:cNvPr id="1677" name="Google Shape;1677;p102"/>
          <p:cNvPicPr preferRelativeResize="0"/>
          <p:nvPr/>
        </p:nvPicPr>
        <p:blipFill>
          <a:blip r:embed="rId8">
            <a:alphaModFix/>
          </a:blip>
          <a:stretch>
            <a:fillRect/>
          </a:stretch>
        </p:blipFill>
        <p:spPr>
          <a:xfrm>
            <a:off x="4100760" y="3499196"/>
            <a:ext cx="819507" cy="797111"/>
          </a:xfrm>
          <a:prstGeom prst="rect">
            <a:avLst/>
          </a:prstGeom>
          <a:noFill/>
          <a:ln>
            <a:noFill/>
          </a:ln>
        </p:spPr>
      </p:pic>
      <p:pic>
        <p:nvPicPr>
          <p:cNvPr id="1678" name="Google Shape;1678;p102"/>
          <p:cNvPicPr preferRelativeResize="0"/>
          <p:nvPr/>
        </p:nvPicPr>
        <p:blipFill>
          <a:blip r:embed="rId9">
            <a:alphaModFix/>
          </a:blip>
          <a:stretch>
            <a:fillRect/>
          </a:stretch>
        </p:blipFill>
        <p:spPr>
          <a:xfrm>
            <a:off x="2461714" y="2770271"/>
            <a:ext cx="819507" cy="797111"/>
          </a:xfrm>
          <a:prstGeom prst="rect">
            <a:avLst/>
          </a:prstGeom>
          <a:noFill/>
          <a:ln>
            <a:noFill/>
          </a:ln>
        </p:spPr>
      </p:pic>
      <p:sp>
        <p:nvSpPr>
          <p:cNvPr id="1679" name="Google Shape;1679;p102"/>
          <p:cNvSpPr txBox="1"/>
          <p:nvPr/>
        </p:nvSpPr>
        <p:spPr>
          <a:xfrm>
            <a:off x="4076813" y="4210386"/>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sp>
        <p:nvSpPr>
          <p:cNvPr id="1680" name="Google Shape;1680;p102"/>
          <p:cNvSpPr txBox="1"/>
          <p:nvPr/>
        </p:nvSpPr>
        <p:spPr>
          <a:xfrm>
            <a:off x="3259812" y="4623185"/>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sp>
        <p:nvSpPr>
          <p:cNvPr id="1681" name="Google Shape;1681;p102"/>
          <p:cNvSpPr/>
          <p:nvPr/>
        </p:nvSpPr>
        <p:spPr>
          <a:xfrm>
            <a:off x="3964300" y="3350975"/>
            <a:ext cx="1091700" cy="10917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
        <p:nvSpPr>
          <p:cNvPr id="1682" name="Google Shape;1682;p102"/>
          <p:cNvSpPr/>
          <p:nvPr/>
        </p:nvSpPr>
        <p:spPr>
          <a:xfrm>
            <a:off x="3152124" y="3800175"/>
            <a:ext cx="1091700" cy="10917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grpSp>
        <p:nvGrpSpPr>
          <p:cNvPr id="1683" name="Google Shape;1683;p102"/>
          <p:cNvGrpSpPr/>
          <p:nvPr/>
        </p:nvGrpSpPr>
        <p:grpSpPr>
          <a:xfrm>
            <a:off x="3263142" y="3882296"/>
            <a:ext cx="876900" cy="1144754"/>
            <a:chOff x="5276505" y="1099896"/>
            <a:chExt cx="876900" cy="1144754"/>
          </a:xfrm>
        </p:grpSpPr>
        <p:pic>
          <p:nvPicPr>
            <p:cNvPr id="1684" name="Google Shape;1684;p102"/>
            <p:cNvPicPr preferRelativeResize="0"/>
            <p:nvPr/>
          </p:nvPicPr>
          <p:blipFill>
            <a:blip r:embed="rId10">
              <a:alphaModFix/>
            </a:blip>
            <a:stretch>
              <a:fillRect/>
            </a:stretch>
          </p:blipFill>
          <p:spPr>
            <a:xfrm>
              <a:off x="5305202" y="1099896"/>
              <a:ext cx="819507" cy="797111"/>
            </a:xfrm>
            <a:prstGeom prst="rect">
              <a:avLst/>
            </a:prstGeom>
            <a:noFill/>
            <a:ln>
              <a:noFill/>
            </a:ln>
          </p:spPr>
        </p:pic>
        <p:sp>
          <p:nvSpPr>
            <p:cNvPr id="1685" name="Google Shape;1685;p102"/>
            <p:cNvSpPr txBox="1"/>
            <p:nvPr/>
          </p:nvSpPr>
          <p:spPr>
            <a:xfrm>
              <a:off x="5276505" y="1844450"/>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app.v2.0</a:t>
              </a:r>
              <a:endParaRPr>
                <a:latin typeface="Red Hat Display"/>
                <a:ea typeface="Red Hat Display"/>
                <a:cs typeface="Red Hat Display"/>
                <a:sym typeface="Red Hat Display"/>
              </a:endParaRPr>
            </a:p>
          </p:txBody>
        </p:sp>
      </p:grpSp>
      <p:grpSp>
        <p:nvGrpSpPr>
          <p:cNvPr id="1686" name="Google Shape;1686;p102"/>
          <p:cNvGrpSpPr/>
          <p:nvPr/>
        </p:nvGrpSpPr>
        <p:grpSpPr>
          <a:xfrm>
            <a:off x="4076813" y="3467397"/>
            <a:ext cx="876900" cy="1144754"/>
            <a:chOff x="6217938" y="1099896"/>
            <a:chExt cx="876900" cy="1144754"/>
          </a:xfrm>
        </p:grpSpPr>
        <p:pic>
          <p:nvPicPr>
            <p:cNvPr id="1687" name="Google Shape;1687;p102"/>
            <p:cNvPicPr preferRelativeResize="0"/>
            <p:nvPr/>
          </p:nvPicPr>
          <p:blipFill>
            <a:blip r:embed="rId10">
              <a:alphaModFix/>
            </a:blip>
            <a:stretch>
              <a:fillRect/>
            </a:stretch>
          </p:blipFill>
          <p:spPr>
            <a:xfrm>
              <a:off x="6246634" y="1099896"/>
              <a:ext cx="819507" cy="797111"/>
            </a:xfrm>
            <a:prstGeom prst="rect">
              <a:avLst/>
            </a:prstGeom>
            <a:noFill/>
            <a:ln>
              <a:noFill/>
            </a:ln>
          </p:spPr>
        </p:pic>
        <p:sp>
          <p:nvSpPr>
            <p:cNvPr id="1688" name="Google Shape;1688;p102"/>
            <p:cNvSpPr txBox="1"/>
            <p:nvPr/>
          </p:nvSpPr>
          <p:spPr>
            <a:xfrm>
              <a:off x="6217938" y="1844450"/>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app.v2.0</a:t>
              </a:r>
              <a:endParaRPr>
                <a:latin typeface="Red Hat Display"/>
                <a:ea typeface="Red Hat Display"/>
                <a:cs typeface="Red Hat Display"/>
                <a:sym typeface="Red Hat Displ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1000"/>
                                        <p:tgtEl>
                                          <p:spTgt spid="1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76"/>
                                        </p:tgtEl>
                                      </p:cBhvr>
                                    </p:animEffect>
                                    <p:set>
                                      <p:cBhvr>
                                        <p:cTn dur="1" fill="hold">
                                          <p:stCondLst>
                                            <p:cond delay="1000"/>
                                          </p:stCondLst>
                                        </p:cTn>
                                        <p:tgtEl>
                                          <p:spTgt spid="16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80"/>
                                        </p:tgtEl>
                                      </p:cBhvr>
                                    </p:animEffect>
                                    <p:set>
                                      <p:cBhvr>
                                        <p:cTn dur="1" fill="hold">
                                          <p:stCondLst>
                                            <p:cond delay="1000"/>
                                          </p:stCondLst>
                                        </p:cTn>
                                        <p:tgtEl>
                                          <p:spTgt spid="1680"/>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682"/>
                                        </p:tgtEl>
                                      </p:cBhvr>
                                    </p:animEffect>
                                    <p:set>
                                      <p:cBhvr>
                                        <p:cTn dur="1" fill="hold">
                                          <p:stCondLst>
                                            <p:cond delay="1000"/>
                                          </p:stCondLst>
                                        </p:cTn>
                                        <p:tgtEl>
                                          <p:spTgt spid="1682"/>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83"/>
                                        </p:tgtEl>
                                        <p:attrNameLst>
                                          <p:attrName>style.visibility</p:attrName>
                                        </p:attrNameLst>
                                      </p:cBhvr>
                                      <p:to>
                                        <p:strVal val="visible"/>
                                      </p:to>
                                    </p:set>
                                    <p:animEffect filter="fade" transition="in">
                                      <p:cBhvr>
                                        <p:cTn dur="1000"/>
                                        <p:tgtEl>
                                          <p:spTgt spid="1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1000"/>
                                        <p:tgtEl>
                                          <p:spTgt spid="1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77"/>
                                        </p:tgtEl>
                                      </p:cBhvr>
                                    </p:animEffect>
                                    <p:set>
                                      <p:cBhvr>
                                        <p:cTn dur="1" fill="hold">
                                          <p:stCondLst>
                                            <p:cond delay="1000"/>
                                          </p:stCondLst>
                                        </p:cTn>
                                        <p:tgtEl>
                                          <p:spTgt spid="16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79"/>
                                        </p:tgtEl>
                                      </p:cBhvr>
                                    </p:animEffect>
                                    <p:set>
                                      <p:cBhvr>
                                        <p:cTn dur="1" fill="hold">
                                          <p:stCondLst>
                                            <p:cond delay="1000"/>
                                          </p:stCondLst>
                                        </p:cTn>
                                        <p:tgtEl>
                                          <p:spTgt spid="1679"/>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681"/>
                                        </p:tgtEl>
                                      </p:cBhvr>
                                    </p:animEffect>
                                    <p:set>
                                      <p:cBhvr>
                                        <p:cTn dur="1" fill="hold">
                                          <p:stCondLst>
                                            <p:cond delay="1000"/>
                                          </p:stCondLst>
                                        </p:cTn>
                                        <p:tgtEl>
                                          <p:spTgt spid="1681"/>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1000"/>
                                        <p:tgtEl>
                                          <p:spTgt spid="1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03"/>
          <p:cNvSpPr txBox="1"/>
          <p:nvPr>
            <p:ph type="title"/>
          </p:nvPr>
        </p:nvSpPr>
        <p:spPr>
          <a:xfrm>
            <a:off x="2076025" y="1883250"/>
            <a:ext cx="79920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State(ful) Apps with Kubernetes</a:t>
            </a:r>
            <a:endParaRPr/>
          </a:p>
        </p:txBody>
      </p:sp>
      <p:sp>
        <p:nvSpPr>
          <p:cNvPr id="1694" name="Google Shape;1694;p10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Making the Case for Operators</a:t>
            </a:r>
            <a:endParaRPr/>
          </a:p>
        </p:txBody>
      </p:sp>
      <p:sp>
        <p:nvSpPr>
          <p:cNvPr id="1695" name="Google Shape;1695;p10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Making the Case for Operators</a:t>
            </a:r>
            <a:endParaRPr/>
          </a:p>
        </p:txBody>
      </p:sp>
      <p:sp>
        <p:nvSpPr>
          <p:cNvPr id="1701" name="Google Shape;1701;p1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02" name="Google Shape;1702;p10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703" name="Google Shape;1703;p104"/>
          <p:cNvSpPr/>
          <p:nvPr/>
        </p:nvSpPr>
        <p:spPr>
          <a:xfrm>
            <a:off x="1274400" y="1554025"/>
            <a:ext cx="4568700" cy="29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4" name="Google Shape;1704;p104"/>
          <p:cNvPicPr preferRelativeResize="0"/>
          <p:nvPr/>
        </p:nvPicPr>
        <p:blipFill>
          <a:blip r:embed="rId3">
            <a:alphaModFix/>
          </a:blip>
          <a:stretch>
            <a:fillRect/>
          </a:stretch>
        </p:blipFill>
        <p:spPr>
          <a:xfrm>
            <a:off x="885039" y="1402896"/>
            <a:ext cx="819507" cy="797111"/>
          </a:xfrm>
          <a:prstGeom prst="rect">
            <a:avLst/>
          </a:prstGeom>
          <a:noFill/>
          <a:ln>
            <a:noFill/>
          </a:ln>
        </p:spPr>
      </p:pic>
      <p:grpSp>
        <p:nvGrpSpPr>
          <p:cNvPr id="1705" name="Google Shape;1705;p104"/>
          <p:cNvGrpSpPr/>
          <p:nvPr/>
        </p:nvGrpSpPr>
        <p:grpSpPr>
          <a:xfrm>
            <a:off x="4707475" y="1806421"/>
            <a:ext cx="889200" cy="1179804"/>
            <a:chOff x="5981525" y="1283521"/>
            <a:chExt cx="889200" cy="1179804"/>
          </a:xfrm>
        </p:grpSpPr>
        <p:pic>
          <p:nvPicPr>
            <p:cNvPr id="1706" name="Google Shape;1706;p104"/>
            <p:cNvPicPr preferRelativeResize="0"/>
            <p:nvPr/>
          </p:nvPicPr>
          <p:blipFill>
            <a:blip r:embed="rId4">
              <a:alphaModFix/>
            </a:blip>
            <a:stretch>
              <a:fillRect/>
            </a:stretch>
          </p:blipFill>
          <p:spPr>
            <a:xfrm>
              <a:off x="5981577" y="1283521"/>
              <a:ext cx="819507" cy="797111"/>
            </a:xfrm>
            <a:prstGeom prst="rect">
              <a:avLst/>
            </a:prstGeom>
            <a:noFill/>
            <a:ln>
              <a:noFill/>
            </a:ln>
          </p:spPr>
        </p:pic>
        <p:sp>
          <p:nvSpPr>
            <p:cNvPr id="1707" name="Google Shape;1707;p104"/>
            <p:cNvSpPr txBox="1"/>
            <p:nvPr/>
          </p:nvSpPr>
          <p:spPr>
            <a:xfrm>
              <a:off x="5981525" y="2063125"/>
              <a:ext cx="88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app.v2.0</a:t>
              </a:r>
              <a:endParaRPr>
                <a:latin typeface="Red Hat Display"/>
                <a:ea typeface="Red Hat Display"/>
                <a:cs typeface="Red Hat Display"/>
                <a:sym typeface="Red Hat Display"/>
              </a:endParaRPr>
            </a:p>
          </p:txBody>
        </p:sp>
      </p:grpSp>
      <p:grpSp>
        <p:nvGrpSpPr>
          <p:cNvPr id="1708" name="Google Shape;1708;p104"/>
          <p:cNvGrpSpPr/>
          <p:nvPr/>
        </p:nvGrpSpPr>
        <p:grpSpPr>
          <a:xfrm>
            <a:off x="2883431" y="3210208"/>
            <a:ext cx="889200" cy="1197317"/>
            <a:chOff x="3543725" y="2545883"/>
            <a:chExt cx="889200" cy="1197317"/>
          </a:xfrm>
        </p:grpSpPr>
        <p:sp>
          <p:nvSpPr>
            <p:cNvPr id="1709" name="Google Shape;1709;p104"/>
            <p:cNvSpPr txBox="1"/>
            <p:nvPr/>
          </p:nvSpPr>
          <p:spPr>
            <a:xfrm>
              <a:off x="3543725" y="3343000"/>
              <a:ext cx="88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db-1</a:t>
              </a:r>
              <a:endParaRPr>
                <a:latin typeface="Red Hat Display"/>
                <a:ea typeface="Red Hat Display"/>
                <a:cs typeface="Red Hat Display"/>
                <a:sym typeface="Red Hat Display"/>
              </a:endParaRPr>
            </a:p>
          </p:txBody>
        </p:sp>
        <p:pic>
          <p:nvPicPr>
            <p:cNvPr id="1710" name="Google Shape;1710;p104"/>
            <p:cNvPicPr preferRelativeResize="0"/>
            <p:nvPr/>
          </p:nvPicPr>
          <p:blipFill>
            <a:blip r:embed="rId5">
              <a:alphaModFix/>
            </a:blip>
            <a:stretch>
              <a:fillRect/>
            </a:stretch>
          </p:blipFill>
          <p:spPr>
            <a:xfrm>
              <a:off x="3578575" y="2545883"/>
              <a:ext cx="819507" cy="797111"/>
            </a:xfrm>
            <a:prstGeom prst="rect">
              <a:avLst/>
            </a:prstGeom>
            <a:noFill/>
            <a:ln>
              <a:noFill/>
            </a:ln>
          </p:spPr>
        </p:pic>
      </p:grpSp>
      <p:grpSp>
        <p:nvGrpSpPr>
          <p:cNvPr id="1711" name="Google Shape;1711;p104"/>
          <p:cNvGrpSpPr/>
          <p:nvPr/>
        </p:nvGrpSpPr>
        <p:grpSpPr>
          <a:xfrm>
            <a:off x="4322262" y="3231415"/>
            <a:ext cx="889200" cy="1154904"/>
            <a:chOff x="4628850" y="1941071"/>
            <a:chExt cx="889200" cy="1154904"/>
          </a:xfrm>
        </p:grpSpPr>
        <p:sp>
          <p:nvSpPr>
            <p:cNvPr id="1712" name="Google Shape;1712;p104"/>
            <p:cNvSpPr txBox="1"/>
            <p:nvPr/>
          </p:nvSpPr>
          <p:spPr>
            <a:xfrm>
              <a:off x="4628850" y="2695775"/>
              <a:ext cx="88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db-2</a:t>
              </a:r>
              <a:endParaRPr>
                <a:latin typeface="Red Hat Display"/>
                <a:ea typeface="Red Hat Display"/>
                <a:cs typeface="Red Hat Display"/>
                <a:sym typeface="Red Hat Display"/>
              </a:endParaRPr>
            </a:p>
          </p:txBody>
        </p:sp>
        <p:pic>
          <p:nvPicPr>
            <p:cNvPr id="1713" name="Google Shape;1713;p104"/>
            <p:cNvPicPr preferRelativeResize="0"/>
            <p:nvPr/>
          </p:nvPicPr>
          <p:blipFill>
            <a:blip r:embed="rId5">
              <a:alphaModFix/>
            </a:blip>
            <a:stretch>
              <a:fillRect/>
            </a:stretch>
          </p:blipFill>
          <p:spPr>
            <a:xfrm>
              <a:off x="4663700" y="1941071"/>
              <a:ext cx="819507" cy="797111"/>
            </a:xfrm>
            <a:prstGeom prst="rect">
              <a:avLst/>
            </a:prstGeom>
            <a:noFill/>
            <a:ln>
              <a:noFill/>
            </a:ln>
          </p:spPr>
        </p:pic>
      </p:grpSp>
      <p:grpSp>
        <p:nvGrpSpPr>
          <p:cNvPr id="1714" name="Google Shape;1714;p104"/>
          <p:cNvGrpSpPr/>
          <p:nvPr/>
        </p:nvGrpSpPr>
        <p:grpSpPr>
          <a:xfrm>
            <a:off x="1444600" y="3248990"/>
            <a:ext cx="889200" cy="1119754"/>
            <a:chOff x="2548525" y="1898671"/>
            <a:chExt cx="889200" cy="1119754"/>
          </a:xfrm>
        </p:grpSpPr>
        <p:sp>
          <p:nvSpPr>
            <p:cNvPr id="1715" name="Google Shape;1715;p104"/>
            <p:cNvSpPr txBox="1"/>
            <p:nvPr/>
          </p:nvSpPr>
          <p:spPr>
            <a:xfrm>
              <a:off x="2548525" y="2618225"/>
              <a:ext cx="88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db-0</a:t>
              </a:r>
              <a:endParaRPr>
                <a:latin typeface="Red Hat Display"/>
                <a:ea typeface="Red Hat Display"/>
                <a:cs typeface="Red Hat Display"/>
                <a:sym typeface="Red Hat Display"/>
              </a:endParaRPr>
            </a:p>
          </p:txBody>
        </p:sp>
        <p:pic>
          <p:nvPicPr>
            <p:cNvPr id="1716" name="Google Shape;1716;p104"/>
            <p:cNvPicPr preferRelativeResize="0"/>
            <p:nvPr/>
          </p:nvPicPr>
          <p:blipFill>
            <a:blip r:embed="rId5">
              <a:alphaModFix/>
            </a:blip>
            <a:stretch>
              <a:fillRect/>
            </a:stretch>
          </p:blipFill>
          <p:spPr>
            <a:xfrm>
              <a:off x="2583375" y="1898671"/>
              <a:ext cx="819507" cy="797111"/>
            </a:xfrm>
            <a:prstGeom prst="rect">
              <a:avLst/>
            </a:prstGeom>
            <a:noFill/>
            <a:ln>
              <a:noFill/>
            </a:ln>
          </p:spPr>
        </p:pic>
      </p:grpSp>
      <p:sp>
        <p:nvSpPr>
          <p:cNvPr id="1717" name="Google Shape;1717;p104"/>
          <p:cNvSpPr txBox="1"/>
          <p:nvPr>
            <p:ph idx="3" type="body"/>
          </p:nvPr>
        </p:nvSpPr>
        <p:spPr>
          <a:xfrm>
            <a:off x="6096000" y="1600200"/>
            <a:ext cx="5606100" cy="36576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Installation is not as simple as spinning up a container in a pod</a:t>
            </a:r>
            <a:endParaRPr/>
          </a:p>
          <a:p>
            <a:pPr indent="-342900" lvl="0" marL="457200" rtl="0" algn="l">
              <a:spcBef>
                <a:spcPts val="0"/>
              </a:spcBef>
              <a:spcAft>
                <a:spcPts val="0"/>
              </a:spcAft>
              <a:buSzPts val="1800"/>
              <a:buChar char="▸"/>
            </a:pPr>
            <a:r>
              <a:rPr lang="en"/>
              <a:t>Replacing, Upgrading, Updating, Lifecycle Management requires human involvement</a:t>
            </a:r>
            <a:endParaRPr/>
          </a:p>
          <a:p>
            <a:pPr indent="-342900" lvl="0" marL="457200" rtl="0" algn="l">
              <a:spcBef>
                <a:spcPts val="0"/>
              </a:spcBef>
              <a:spcAft>
                <a:spcPts val="0"/>
              </a:spcAft>
              <a:buSzPts val="1800"/>
              <a:buChar char="▸"/>
            </a:pPr>
            <a:r>
              <a:rPr lang="en"/>
              <a:t>Each instance has state it needs</a:t>
            </a:r>
            <a:endParaRPr/>
          </a:p>
          <a:p>
            <a:pPr indent="-342900" lvl="0" marL="457200" rtl="0" algn="l">
              <a:spcBef>
                <a:spcPts val="0"/>
              </a:spcBef>
              <a:spcAft>
                <a:spcPts val="0"/>
              </a:spcAft>
              <a:buSzPts val="1800"/>
              <a:buChar char="▸"/>
            </a:pPr>
            <a:r>
              <a:rPr lang="en"/>
              <a:t>Deletion and Creation happen in a certain order</a:t>
            </a:r>
            <a:endParaRPr/>
          </a:p>
          <a:p>
            <a:pPr indent="-342900" lvl="0" marL="457200" rtl="0" algn="l">
              <a:spcBef>
                <a:spcPts val="0"/>
              </a:spcBef>
              <a:spcAft>
                <a:spcPts val="0"/>
              </a:spcAft>
              <a:buSzPts val="1800"/>
              <a:buChar char="▸"/>
            </a:pPr>
            <a:r>
              <a:rPr lang="en"/>
              <a:t>Synchronization and Replication has to be maintained</a:t>
            </a:r>
            <a:endParaRPr/>
          </a:p>
          <a:p>
            <a:pPr indent="-342900" lvl="0" marL="457200" rtl="0" algn="l">
              <a:spcBef>
                <a:spcPts val="0"/>
              </a:spcBef>
              <a:spcAft>
                <a:spcPts val="0"/>
              </a:spcAft>
              <a:buSzPts val="1800"/>
              <a:buChar char="▸"/>
            </a:pPr>
            <a:r>
              <a:rPr lang="en"/>
              <a:t>Activities are generally specific to the application being deployed</a:t>
            </a:r>
            <a:endParaRPr/>
          </a:p>
        </p:txBody>
      </p:sp>
      <p:pic>
        <p:nvPicPr>
          <p:cNvPr id="1718" name="Google Shape;1718;p104"/>
          <p:cNvPicPr preferRelativeResize="0"/>
          <p:nvPr/>
        </p:nvPicPr>
        <p:blipFill>
          <a:blip r:embed="rId6">
            <a:alphaModFix/>
          </a:blip>
          <a:stretch>
            <a:fillRect/>
          </a:stretch>
        </p:blipFill>
        <p:spPr>
          <a:xfrm flipH="1">
            <a:off x="2281100" y="2543400"/>
            <a:ext cx="666800" cy="666800"/>
          </a:xfrm>
          <a:prstGeom prst="rect">
            <a:avLst/>
          </a:prstGeom>
          <a:noFill/>
          <a:ln>
            <a:noFill/>
          </a:ln>
        </p:spPr>
      </p:pic>
      <p:pic>
        <p:nvPicPr>
          <p:cNvPr id="1719" name="Google Shape;1719;p104"/>
          <p:cNvPicPr preferRelativeResize="0"/>
          <p:nvPr/>
        </p:nvPicPr>
        <p:blipFill>
          <a:blip r:embed="rId6">
            <a:alphaModFix/>
          </a:blip>
          <a:stretch>
            <a:fillRect/>
          </a:stretch>
        </p:blipFill>
        <p:spPr>
          <a:xfrm flipH="1">
            <a:off x="3713275" y="2543400"/>
            <a:ext cx="666800" cy="666800"/>
          </a:xfrm>
          <a:prstGeom prst="rect">
            <a:avLst/>
          </a:prstGeom>
          <a:noFill/>
          <a:ln>
            <a:noFill/>
          </a:ln>
        </p:spPr>
      </p:pic>
      <p:cxnSp>
        <p:nvCxnSpPr>
          <p:cNvPr id="1720" name="Google Shape;1720;p104"/>
          <p:cNvCxnSpPr>
            <a:stCxn id="1716" idx="0"/>
            <a:endCxn id="1718" idx="3"/>
          </p:cNvCxnSpPr>
          <p:nvPr/>
        </p:nvCxnSpPr>
        <p:spPr>
          <a:xfrm rot="-5400000">
            <a:off x="1898954" y="2866940"/>
            <a:ext cx="372300" cy="391800"/>
          </a:xfrm>
          <a:prstGeom prst="curvedConnector2">
            <a:avLst/>
          </a:prstGeom>
          <a:noFill/>
          <a:ln cap="flat" cmpd="sng" w="19050">
            <a:solidFill>
              <a:schemeClr val="dk2"/>
            </a:solidFill>
            <a:prstDash val="solid"/>
            <a:round/>
            <a:headEnd len="med" w="med" type="none"/>
            <a:tailEnd len="med" w="med" type="none"/>
          </a:ln>
        </p:spPr>
      </p:cxnSp>
      <p:cxnSp>
        <p:nvCxnSpPr>
          <p:cNvPr id="1721" name="Google Shape;1721;p104"/>
          <p:cNvCxnSpPr>
            <a:stCxn id="1718" idx="1"/>
            <a:endCxn id="1710" idx="0"/>
          </p:cNvCxnSpPr>
          <p:nvPr/>
        </p:nvCxnSpPr>
        <p:spPr>
          <a:xfrm>
            <a:off x="2947900" y="2876800"/>
            <a:ext cx="380100" cy="333300"/>
          </a:xfrm>
          <a:prstGeom prst="curvedConnector2">
            <a:avLst/>
          </a:prstGeom>
          <a:noFill/>
          <a:ln cap="flat" cmpd="sng" w="19050">
            <a:solidFill>
              <a:schemeClr val="dk2"/>
            </a:solidFill>
            <a:prstDash val="solid"/>
            <a:round/>
            <a:headEnd len="med" w="med" type="none"/>
            <a:tailEnd len="med" w="med" type="none"/>
          </a:ln>
        </p:spPr>
      </p:cxnSp>
      <p:cxnSp>
        <p:nvCxnSpPr>
          <p:cNvPr id="1722" name="Google Shape;1722;p104"/>
          <p:cNvCxnSpPr>
            <a:stCxn id="1710" idx="0"/>
            <a:endCxn id="1719" idx="3"/>
          </p:cNvCxnSpPr>
          <p:nvPr/>
        </p:nvCxnSpPr>
        <p:spPr>
          <a:xfrm rot="-5400000">
            <a:off x="3353985" y="2850958"/>
            <a:ext cx="333300" cy="385200"/>
          </a:xfrm>
          <a:prstGeom prst="curvedConnector2">
            <a:avLst/>
          </a:prstGeom>
          <a:noFill/>
          <a:ln cap="flat" cmpd="sng" w="19050">
            <a:solidFill>
              <a:schemeClr val="dk2"/>
            </a:solidFill>
            <a:prstDash val="solid"/>
            <a:round/>
            <a:headEnd len="med" w="med" type="none"/>
            <a:tailEnd len="med" w="med" type="none"/>
          </a:ln>
        </p:spPr>
      </p:cxnSp>
      <p:cxnSp>
        <p:nvCxnSpPr>
          <p:cNvPr id="1723" name="Google Shape;1723;p104"/>
          <p:cNvCxnSpPr>
            <a:stCxn id="1719" idx="1"/>
            <a:endCxn id="1713" idx="0"/>
          </p:cNvCxnSpPr>
          <p:nvPr/>
        </p:nvCxnSpPr>
        <p:spPr>
          <a:xfrm>
            <a:off x="4380075" y="2876800"/>
            <a:ext cx="386700" cy="354600"/>
          </a:xfrm>
          <a:prstGeom prst="curvedConnector2">
            <a:avLst/>
          </a:prstGeom>
          <a:noFill/>
          <a:ln cap="flat" cmpd="sng" w="19050">
            <a:solidFill>
              <a:schemeClr val="dk2"/>
            </a:solidFill>
            <a:prstDash val="solid"/>
            <a:round/>
            <a:headEnd len="med" w="med" type="none"/>
            <a:tailEnd len="med" w="med" type="none"/>
          </a:ln>
        </p:spPr>
      </p:cxnSp>
      <p:cxnSp>
        <p:nvCxnSpPr>
          <p:cNvPr id="1724" name="Google Shape;1724;p104"/>
          <p:cNvCxnSpPr>
            <a:stCxn id="1716" idx="0"/>
            <a:endCxn id="1713" idx="0"/>
          </p:cNvCxnSpPr>
          <p:nvPr/>
        </p:nvCxnSpPr>
        <p:spPr>
          <a:xfrm rot="-5400000">
            <a:off x="3319154" y="1801340"/>
            <a:ext cx="17700" cy="2877600"/>
          </a:xfrm>
          <a:prstGeom prst="curvedConnector3">
            <a:avLst>
              <a:gd fmla="val 5495845" name="adj1"/>
            </a:avLst>
          </a:prstGeom>
          <a:noFill/>
          <a:ln cap="flat" cmpd="sng" w="1905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1000"/>
                                        <p:tgtEl>
                                          <p:spTgt spid="1708"/>
                                        </p:tgtEl>
                                      </p:cBhvr>
                                    </p:animEffect>
                                  </p:childTnLst>
                                </p:cTn>
                              </p:par>
                              <p:par>
                                <p:cTn fill="hold" nodeType="with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1000"/>
                                        <p:tgtEl>
                                          <p:spTgt spid="1714"/>
                                        </p:tgtEl>
                                      </p:cBhvr>
                                    </p:animEffect>
                                  </p:childTnLst>
                                </p:cTn>
                              </p:par>
                              <p:par>
                                <p:cTn fill="hold" nodeType="withEffect" presetClass="entr" presetID="10" presetSubtype="0">
                                  <p:stCondLst>
                                    <p:cond delay="0"/>
                                  </p:stCondLst>
                                  <p:childTnLst>
                                    <p:set>
                                      <p:cBhvr>
                                        <p:cTn dur="1" fill="hold">
                                          <p:stCondLst>
                                            <p:cond delay="0"/>
                                          </p:stCondLst>
                                        </p:cTn>
                                        <p:tgtEl>
                                          <p:spTgt spid="1711"/>
                                        </p:tgtEl>
                                        <p:attrNameLst>
                                          <p:attrName>style.visibility</p:attrName>
                                        </p:attrNameLst>
                                      </p:cBhvr>
                                      <p:to>
                                        <p:strVal val="visible"/>
                                      </p:to>
                                    </p:set>
                                    <p:animEffect filter="fade" transition="in">
                                      <p:cBhvr>
                                        <p:cTn dur="1500"/>
                                        <p:tgtEl>
                                          <p:spTgt spid="1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1000"/>
                                        <p:tgtEl>
                                          <p:spTgt spid="1718"/>
                                        </p:tgtEl>
                                      </p:cBhvr>
                                    </p:animEffect>
                                  </p:childTnLst>
                                </p:cTn>
                              </p:par>
                              <p:par>
                                <p:cTn fill="hold" nodeType="with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1000"/>
                                        <p:tgtEl>
                                          <p:spTgt spid="1719"/>
                                        </p:tgtEl>
                                      </p:cBhvr>
                                    </p:animEffect>
                                  </p:childTnLst>
                                </p:cTn>
                              </p:par>
                              <p:par>
                                <p:cTn fill="hold" nodeType="with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1000"/>
                                        <p:tgtEl>
                                          <p:spTgt spid="1720"/>
                                        </p:tgtEl>
                                      </p:cBhvr>
                                    </p:animEffect>
                                  </p:childTnLst>
                                </p:cTn>
                              </p:par>
                              <p:par>
                                <p:cTn fill="hold" nodeType="withEffect" presetClass="entr" presetID="10" presetSubtype="0">
                                  <p:stCondLst>
                                    <p:cond delay="0"/>
                                  </p:stCondLst>
                                  <p:childTnLst>
                                    <p:set>
                                      <p:cBhvr>
                                        <p:cTn dur="1" fill="hold">
                                          <p:stCondLst>
                                            <p:cond delay="0"/>
                                          </p:stCondLst>
                                        </p:cTn>
                                        <p:tgtEl>
                                          <p:spTgt spid="1721"/>
                                        </p:tgtEl>
                                        <p:attrNameLst>
                                          <p:attrName>style.visibility</p:attrName>
                                        </p:attrNameLst>
                                      </p:cBhvr>
                                      <p:to>
                                        <p:strVal val="visible"/>
                                      </p:to>
                                    </p:set>
                                    <p:animEffect filter="fade" transition="in">
                                      <p:cBhvr>
                                        <p:cTn dur="1000"/>
                                        <p:tgtEl>
                                          <p:spTgt spid="1721"/>
                                        </p:tgtEl>
                                      </p:cBhvr>
                                    </p:animEffect>
                                  </p:childTnLst>
                                </p:cTn>
                              </p:par>
                              <p:par>
                                <p:cTn fill="hold" nodeType="with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1000"/>
                                        <p:tgtEl>
                                          <p:spTgt spid="1722"/>
                                        </p:tgtEl>
                                      </p:cBhvr>
                                    </p:animEffect>
                                  </p:childTnLst>
                                </p:cTn>
                              </p:par>
                              <p:par>
                                <p:cTn fill="hold" nodeType="withEffect" presetClass="entr" presetID="10" presetSubtype="0">
                                  <p:stCondLst>
                                    <p:cond delay="0"/>
                                  </p:stCondLst>
                                  <p:childTnLst>
                                    <p:set>
                                      <p:cBhvr>
                                        <p:cTn dur="1" fill="hold">
                                          <p:stCondLst>
                                            <p:cond delay="0"/>
                                          </p:stCondLst>
                                        </p:cTn>
                                        <p:tgtEl>
                                          <p:spTgt spid="1724"/>
                                        </p:tgtEl>
                                        <p:attrNameLst>
                                          <p:attrName>style.visibility</p:attrName>
                                        </p:attrNameLst>
                                      </p:cBhvr>
                                      <p:to>
                                        <p:strVal val="visible"/>
                                      </p:to>
                                    </p:set>
                                    <p:animEffect filter="fade" transition="in">
                                      <p:cBhvr>
                                        <p:cTn dur="1000"/>
                                        <p:tgtEl>
                                          <p:spTgt spid="1724"/>
                                        </p:tgtEl>
                                      </p:cBhvr>
                                    </p:animEffect>
                                  </p:childTnLst>
                                </p:cTn>
                              </p:par>
                              <p:par>
                                <p:cTn fill="hold" nodeType="with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1000"/>
                                        <p:tgtEl>
                                          <p:spTgt spid="1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5000" fill="hold"/>
                                        <p:tgtEl>
                                          <p:spTgt spid="1718"/>
                                        </p:tgtEl>
                                        <p:attrNameLst>
                                          <p:attrName>r</p:attrName>
                                        </p:attrNameLst>
                                      </p:cBhvr>
                                    </p:animRot>
                                  </p:childTnLst>
                                </p:cTn>
                              </p:par>
                              <p:par>
                                <p:cTn fill="hold" nodeType="withEffect" presetClass="emph" presetID="8" presetSubtype="0">
                                  <p:stCondLst>
                                    <p:cond delay="0"/>
                                  </p:stCondLst>
                                  <p:childTnLst>
                                    <p:animRot by="-21600000">
                                      <p:cBhvr>
                                        <p:cTn dur="5000" fill="hold"/>
                                        <p:tgtEl>
                                          <p:spTgt spid="1719"/>
                                        </p:tgtEl>
                                        <p:attrNameLst>
                                          <p:attrName>r</p:attrName>
                                        </p:attrNameLst>
                                      </p:cBhvr>
                                    </p:animRot>
                                  </p:childTnLst>
                                </p:cTn>
                              </p:par>
                            </p:childTnLst>
                          </p:cTn>
                        </p:par>
                        <p:par>
                          <p:cTn fill="hold">
                            <p:stCondLst>
                              <p:cond delay="5000"/>
                            </p:stCondLst>
                            <p:childTnLst>
                              <p:par>
                                <p:cTn fill="hold" nodeType="afterEffect" presetClass="emph" presetID="8" presetSubtype="0">
                                  <p:stCondLst>
                                    <p:cond delay="0"/>
                                  </p:stCondLst>
                                  <p:childTnLst>
                                    <p:animRot by="-21600000">
                                      <p:cBhvr>
                                        <p:cTn dur="5000" fill="hold"/>
                                        <p:tgtEl>
                                          <p:spTgt spid="1718"/>
                                        </p:tgtEl>
                                        <p:attrNameLst>
                                          <p:attrName>r</p:attrName>
                                        </p:attrNameLst>
                                      </p:cBhvr>
                                    </p:animRot>
                                  </p:childTnLst>
                                </p:cTn>
                              </p:par>
                              <p:par>
                                <p:cTn fill="hold" nodeType="withEffect" presetClass="emph" presetID="8" presetSubtype="0">
                                  <p:stCondLst>
                                    <p:cond delay="0"/>
                                  </p:stCondLst>
                                  <p:childTnLst>
                                    <p:animRot by="-21600000">
                                      <p:cBhvr>
                                        <p:cTn dur="5000" fill="hold"/>
                                        <p:tgtEl>
                                          <p:spTgt spid="1719"/>
                                        </p:tgtEl>
                                        <p:attrNameLst>
                                          <p:attrName>r</p:attrName>
                                        </p:attrNameLst>
                                      </p:cBhvr>
                                    </p:animRot>
                                  </p:childTnLst>
                                </p:cTn>
                              </p:par>
                            </p:childTnLst>
                          </p:cTn>
                        </p:par>
                        <p:par>
                          <p:cTn fill="hold">
                            <p:stCondLst>
                              <p:cond delay="10000"/>
                            </p:stCondLst>
                            <p:childTnLst>
                              <p:par>
                                <p:cTn fill="hold" nodeType="afterEffect" presetClass="emph" presetID="8" presetSubtype="0">
                                  <p:stCondLst>
                                    <p:cond delay="0"/>
                                  </p:stCondLst>
                                  <p:childTnLst>
                                    <p:animRot by="-21600000">
                                      <p:cBhvr>
                                        <p:cTn dur="5000" fill="hold"/>
                                        <p:tgtEl>
                                          <p:spTgt spid="1718"/>
                                        </p:tgtEl>
                                        <p:attrNameLst>
                                          <p:attrName>r</p:attrName>
                                        </p:attrNameLst>
                                      </p:cBhvr>
                                    </p:animRot>
                                  </p:childTnLst>
                                </p:cTn>
                              </p:par>
                              <p:par>
                                <p:cTn fill="hold" nodeType="withEffect" presetClass="emph" presetID="8" presetSubtype="0">
                                  <p:stCondLst>
                                    <p:cond delay="0"/>
                                  </p:stCondLst>
                                  <p:childTnLst>
                                    <p:animRot by="-21600000">
                                      <p:cBhvr>
                                        <p:cTn dur="5000" fill="hold"/>
                                        <p:tgtEl>
                                          <p:spTgt spid="1719"/>
                                        </p:tgtEl>
                                        <p:attrNameLst>
                                          <p:attrName>r</p:attrName>
                                        </p:attrNameLst>
                                      </p:cBhvr>
                                    </p:animRot>
                                  </p:childTnLst>
                                </p:cTn>
                              </p:par>
                            </p:childTnLst>
                          </p:cTn>
                        </p:par>
                        <p:par>
                          <p:cTn fill="hold">
                            <p:stCondLst>
                              <p:cond delay="15000"/>
                            </p:stCondLst>
                            <p:childTnLst>
                              <p:par>
                                <p:cTn fill="hold" nodeType="afterEffect" presetClass="emph" presetID="8" presetSubtype="0">
                                  <p:stCondLst>
                                    <p:cond delay="0"/>
                                  </p:stCondLst>
                                  <p:childTnLst>
                                    <p:animRot by="-21600000">
                                      <p:cBhvr>
                                        <p:cTn dur="5000" fill="hold"/>
                                        <p:tgtEl>
                                          <p:spTgt spid="1718"/>
                                        </p:tgtEl>
                                        <p:attrNameLst>
                                          <p:attrName>r</p:attrName>
                                        </p:attrNameLst>
                                      </p:cBhvr>
                                    </p:animRot>
                                  </p:childTnLst>
                                </p:cTn>
                              </p:par>
                              <p:par>
                                <p:cTn fill="hold" nodeType="withEffect" presetClass="emph" presetID="8" presetSubtype="0">
                                  <p:stCondLst>
                                    <p:cond delay="0"/>
                                  </p:stCondLst>
                                  <p:childTnLst>
                                    <p:animRot by="-21600000">
                                      <p:cBhvr>
                                        <p:cTn dur="5000" fill="hold"/>
                                        <p:tgtEl>
                                          <p:spTgt spid="1719"/>
                                        </p:tgtEl>
                                        <p:attrNameLst>
                                          <p:attrName>r</p:attrName>
                                        </p:attrNameLst>
                                      </p:cBhvr>
                                    </p:animRot>
                                  </p:childTnLst>
                                </p:cTn>
                              </p:par>
                            </p:childTnLst>
                          </p:cTn>
                        </p:par>
                        <p:par>
                          <p:cTn fill="hold">
                            <p:stCondLst>
                              <p:cond delay="20000"/>
                            </p:stCondLst>
                            <p:childTnLst>
                              <p:par>
                                <p:cTn fill="hold" nodeType="afterEffect" presetClass="emph" presetID="8" presetSubtype="0">
                                  <p:stCondLst>
                                    <p:cond delay="0"/>
                                  </p:stCondLst>
                                  <p:childTnLst>
                                    <p:animRot by="-21600000">
                                      <p:cBhvr>
                                        <p:cTn dur="5000" fill="hold"/>
                                        <p:tgtEl>
                                          <p:spTgt spid="1718"/>
                                        </p:tgtEl>
                                        <p:attrNameLst>
                                          <p:attrName>r</p:attrName>
                                        </p:attrNameLst>
                                      </p:cBhvr>
                                    </p:animRot>
                                  </p:childTnLst>
                                </p:cTn>
                              </p:par>
                              <p:par>
                                <p:cTn fill="hold" nodeType="withEffect" presetClass="emph" presetID="8" presetSubtype="0">
                                  <p:stCondLst>
                                    <p:cond delay="0"/>
                                  </p:stCondLst>
                                  <p:childTnLst>
                                    <p:animRot by="-21600000">
                                      <p:cBhvr>
                                        <p:cTn dur="5000" fill="hold"/>
                                        <p:tgtEl>
                                          <p:spTgt spid="171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05"/>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an Operator?</a:t>
            </a:r>
            <a:endParaRPr/>
          </a:p>
        </p:txBody>
      </p:sp>
      <p:sp>
        <p:nvSpPr>
          <p:cNvPr id="1730" name="Google Shape;1730;p10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Introduction</a:t>
            </a:r>
            <a:endParaRPr/>
          </a:p>
        </p:txBody>
      </p:sp>
      <p:sp>
        <p:nvSpPr>
          <p:cNvPr id="1731" name="Google Shape;1731;p1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pic>
        <p:nvPicPr>
          <p:cNvPr id="1736" name="Google Shape;1736;p106"/>
          <p:cNvPicPr preferRelativeResize="0"/>
          <p:nvPr/>
        </p:nvPicPr>
        <p:blipFill rotWithShape="1">
          <a:blip r:embed="rId3">
            <a:alphaModFix/>
          </a:blip>
          <a:srcRect b="14614" l="0" r="0" t="27551"/>
          <a:stretch/>
        </p:blipFill>
        <p:spPr>
          <a:xfrm>
            <a:off x="885050" y="871750"/>
            <a:ext cx="10422600" cy="5159700"/>
          </a:xfrm>
          <a:prstGeom prst="rect">
            <a:avLst/>
          </a:prstGeom>
          <a:noFill/>
          <a:ln>
            <a:noFill/>
          </a:ln>
        </p:spPr>
      </p:pic>
      <p:grpSp>
        <p:nvGrpSpPr>
          <p:cNvPr id="1737" name="Google Shape;1737;p106"/>
          <p:cNvGrpSpPr/>
          <p:nvPr/>
        </p:nvGrpSpPr>
        <p:grpSpPr>
          <a:xfrm>
            <a:off x="885050" y="871750"/>
            <a:ext cx="10422600" cy="5159700"/>
            <a:chOff x="885050" y="871750"/>
            <a:chExt cx="10422600" cy="5159700"/>
          </a:xfrm>
        </p:grpSpPr>
        <p:sp>
          <p:nvSpPr>
            <p:cNvPr id="1738" name="Google Shape;1738;p106"/>
            <p:cNvSpPr txBox="1"/>
            <p:nvPr/>
          </p:nvSpPr>
          <p:spPr>
            <a:xfrm>
              <a:off x="885050" y="871750"/>
              <a:ext cx="10422600" cy="4466100"/>
            </a:xfrm>
            <a:prstGeom prst="rect">
              <a:avLst/>
            </a:prstGeom>
            <a:solidFill>
              <a:srgbClr val="FFFFFF">
                <a:alpha val="888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1739" name="Google Shape;1739;p106"/>
            <p:cNvSpPr txBox="1"/>
            <p:nvPr/>
          </p:nvSpPr>
          <p:spPr>
            <a:xfrm>
              <a:off x="885050" y="5337850"/>
              <a:ext cx="4682700" cy="259800"/>
            </a:xfrm>
            <a:prstGeom prst="rect">
              <a:avLst/>
            </a:prstGeom>
            <a:solidFill>
              <a:srgbClr val="FFFFFF">
                <a:alpha val="888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1740" name="Google Shape;1740;p106"/>
            <p:cNvSpPr txBox="1"/>
            <p:nvPr/>
          </p:nvSpPr>
          <p:spPr>
            <a:xfrm>
              <a:off x="7444150" y="5337850"/>
              <a:ext cx="3863400" cy="259800"/>
            </a:xfrm>
            <a:prstGeom prst="rect">
              <a:avLst/>
            </a:prstGeom>
            <a:solidFill>
              <a:srgbClr val="FFFFFF">
                <a:alpha val="888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1741" name="Google Shape;1741;p106"/>
            <p:cNvSpPr txBox="1"/>
            <p:nvPr/>
          </p:nvSpPr>
          <p:spPr>
            <a:xfrm>
              <a:off x="3903775" y="5597650"/>
              <a:ext cx="7403400" cy="433800"/>
            </a:xfrm>
            <a:prstGeom prst="rect">
              <a:avLst/>
            </a:prstGeom>
            <a:solidFill>
              <a:srgbClr val="FFFFFF">
                <a:alpha val="888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1742" name="Google Shape;1742;p106"/>
            <p:cNvSpPr txBox="1"/>
            <p:nvPr/>
          </p:nvSpPr>
          <p:spPr>
            <a:xfrm>
              <a:off x="885050" y="5597650"/>
              <a:ext cx="531600" cy="433800"/>
            </a:xfrm>
            <a:prstGeom prst="rect">
              <a:avLst/>
            </a:prstGeom>
            <a:solidFill>
              <a:srgbClr val="FFFFFF">
                <a:alpha val="888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grpSp>
      <p:sp>
        <p:nvSpPr>
          <p:cNvPr id="1743" name="Google Shape;1743;p1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744" name="Google Shape;1744;p10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45" name="Google Shape;1745;p10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https://coreos.com/blog/introducing-operators.html</a:t>
            </a:r>
            <a:endParaRPr/>
          </a:p>
        </p:txBody>
      </p:sp>
      <p:sp>
        <p:nvSpPr>
          <p:cNvPr id="1746" name="Google Shape;1746;p106"/>
          <p:cNvSpPr txBox="1"/>
          <p:nvPr/>
        </p:nvSpPr>
        <p:spPr>
          <a:xfrm>
            <a:off x="1446325" y="2579275"/>
            <a:ext cx="9003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latin typeface="Red Hat Display"/>
                <a:ea typeface="Red Hat Display"/>
                <a:cs typeface="Red Hat Display"/>
                <a:sym typeface="Red Hat Display"/>
              </a:rPr>
              <a:t>Resource, Controller, and Application-Specific Knowledge</a:t>
            </a:r>
            <a:endParaRPr sz="2200">
              <a:latin typeface="Red Hat Display"/>
              <a:ea typeface="Red Hat Display"/>
              <a:cs typeface="Red Hat Display"/>
              <a:sym typeface="Red Hat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gtEl>
                                        <p:attrNameLst>
                                          <p:attrName>style.visibility</p:attrName>
                                        </p:attrNameLst>
                                      </p:cBhvr>
                                      <p:to>
                                        <p:strVal val="visible"/>
                                      </p:to>
                                    </p:set>
                                    <p:animEffect filter="fade" transition="in">
                                      <p:cBhvr>
                                        <p:cTn dur="1000"/>
                                        <p:tgtEl>
                                          <p:spTgt spid="17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36"/>
                                        </p:tgtEl>
                                      </p:cBhvr>
                                    </p:animEffect>
                                    <p:set>
                                      <p:cBhvr>
                                        <p:cTn dur="1" fill="hold">
                                          <p:stCondLst>
                                            <p:cond delay="1000"/>
                                          </p:stCondLst>
                                        </p:cTn>
                                        <p:tgtEl>
                                          <p:spTgt spid="17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37"/>
                                        </p:tgtEl>
                                      </p:cBhvr>
                                    </p:animEffect>
                                    <p:set>
                                      <p:cBhvr>
                                        <p:cTn dur="1" fill="hold">
                                          <p:stCondLst>
                                            <p:cond delay="1000"/>
                                          </p:stCondLst>
                                        </p:cTn>
                                        <p:tgtEl>
                                          <p:spTgt spid="173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6"/>
                                        </p:tgtEl>
                                        <p:attrNameLst>
                                          <p:attrName>style.visibility</p:attrName>
                                        </p:attrNameLst>
                                      </p:cBhvr>
                                      <p:to>
                                        <p:strVal val="visible"/>
                                      </p:to>
                                    </p:set>
                                    <p:animEffect filter="fade" transition="in">
                                      <p:cBhvr>
                                        <p:cTn dur="1000"/>
                                        <p:tgtEl>
                                          <p:spTgt spid="1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10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752" name="Google Shape;1752;p1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3" name="Google Shape;1753;p107"/>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Operators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000"/>
              <a:t>An operator represents human operational knowledge in software, to reliably manage an application.</a:t>
            </a:r>
            <a:endParaRPr sz="3000"/>
          </a:p>
        </p:txBody>
      </p:sp>
      <p:pic>
        <p:nvPicPr>
          <p:cNvPr id="1754" name="Google Shape;1754;p107"/>
          <p:cNvPicPr preferRelativeResize="0"/>
          <p:nvPr/>
        </p:nvPicPr>
        <p:blipFill rotWithShape="1">
          <a:blip r:embed="rId3">
            <a:alphaModFix/>
          </a:blip>
          <a:srcRect b="70265" l="40496" r="48117" t="3647"/>
          <a:stretch/>
        </p:blipFill>
        <p:spPr>
          <a:xfrm>
            <a:off x="4726950" y="1632950"/>
            <a:ext cx="868200" cy="86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0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760" name="Google Shape;1760;p1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61" name="Google Shape;1761;p108"/>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Operators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000"/>
              <a:t>How you </a:t>
            </a:r>
            <a:r>
              <a:rPr b="1" lang="en" sz="3000"/>
              <a:t>run and manage</a:t>
            </a:r>
            <a:r>
              <a:rPr lang="en" sz="3000"/>
              <a:t> a particular or </a:t>
            </a:r>
            <a:r>
              <a:rPr i="1" lang="en" sz="3000"/>
              <a:t>specific</a:t>
            </a:r>
            <a:r>
              <a:rPr lang="en" sz="3000"/>
              <a:t> piece of complex software</a:t>
            </a:r>
            <a:r>
              <a:rPr lang="en" sz="3000"/>
              <a:t>.</a:t>
            </a:r>
            <a:endParaRPr sz="3000"/>
          </a:p>
        </p:txBody>
      </p:sp>
      <p:pic>
        <p:nvPicPr>
          <p:cNvPr id="1762" name="Google Shape;1762;p108"/>
          <p:cNvPicPr preferRelativeResize="0"/>
          <p:nvPr/>
        </p:nvPicPr>
        <p:blipFill rotWithShape="1">
          <a:blip r:embed="rId3">
            <a:alphaModFix/>
          </a:blip>
          <a:srcRect b="70265" l="40496" r="48117" t="3647"/>
          <a:stretch/>
        </p:blipFill>
        <p:spPr>
          <a:xfrm>
            <a:off x="4726950" y="1632950"/>
            <a:ext cx="868200" cy="866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6" name="Shape 1766"/>
        <p:cNvGrpSpPr/>
        <p:nvPr/>
      </p:nvGrpSpPr>
      <p:grpSpPr>
        <a:xfrm>
          <a:off x="0" y="0"/>
          <a:ext cx="0" cy="0"/>
          <a:chOff x="0" y="0"/>
          <a:chExt cx="0" cy="0"/>
        </a:xfrm>
      </p:grpSpPr>
      <p:sp>
        <p:nvSpPr>
          <p:cNvPr id="1767" name="Google Shape;1767;p1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768" name="Google Shape;1768;p109"/>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 builds upon the basic Kubernetes resource and controller concepts but includes domain or application-specific knowledge to automate common tasks.</a:t>
            </a:r>
            <a:endParaRPr/>
          </a:p>
        </p:txBody>
      </p:sp>
      <p:sp>
        <p:nvSpPr>
          <p:cNvPr id="1769" name="Google Shape;1769;p1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70" name="Google Shape;1770;p10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https://coreos.com/blog/introducing-operators.html</a:t>
            </a:r>
            <a:endParaRPr/>
          </a:p>
        </p:txBody>
      </p:sp>
      <p:sp>
        <p:nvSpPr>
          <p:cNvPr id="1771" name="Google Shape;1771;p109"/>
          <p:cNvSpPr txBox="1"/>
          <p:nvPr>
            <p:ph idx="6" type="subTitle"/>
          </p:nvPr>
        </p:nvSpPr>
        <p:spPr>
          <a:xfrm>
            <a:off x="80480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3600"/>
              <a:t>Knowledge</a:t>
            </a:r>
            <a:endParaRPr sz="3600"/>
          </a:p>
        </p:txBody>
      </p:sp>
      <p:sp>
        <p:nvSpPr>
          <p:cNvPr id="1772" name="Google Shape;1772;p109"/>
          <p:cNvSpPr txBox="1"/>
          <p:nvPr>
            <p:ph idx="4" type="subTitle"/>
          </p:nvPr>
        </p:nvSpPr>
        <p:spPr>
          <a:xfrm>
            <a:off x="44683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Controller</a:t>
            </a:r>
            <a:endParaRPr sz="3600"/>
          </a:p>
        </p:txBody>
      </p:sp>
      <p:sp>
        <p:nvSpPr>
          <p:cNvPr id="1773" name="Google Shape;1773;p109"/>
          <p:cNvSpPr txBox="1"/>
          <p:nvPr>
            <p:ph idx="8" type="subTitle"/>
          </p:nvPr>
        </p:nvSpPr>
        <p:spPr>
          <a:xfrm>
            <a:off x="8886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Resource</a:t>
            </a:r>
            <a:endParaRPr sz="3600"/>
          </a:p>
        </p:txBody>
      </p:sp>
      <p:sp>
        <p:nvSpPr>
          <p:cNvPr id="1774" name="Google Shape;1774;p109"/>
          <p:cNvSpPr/>
          <p:nvPr/>
        </p:nvSpPr>
        <p:spPr>
          <a:xfrm>
            <a:off x="1816779"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1</a:t>
            </a:r>
            <a:endParaRPr sz="3600">
              <a:solidFill>
                <a:schemeClr val="lt1"/>
              </a:solidFill>
            </a:endParaRPr>
          </a:p>
        </p:txBody>
      </p:sp>
      <p:sp>
        <p:nvSpPr>
          <p:cNvPr id="1775" name="Google Shape;1775;p109"/>
          <p:cNvSpPr/>
          <p:nvPr/>
        </p:nvSpPr>
        <p:spPr>
          <a:xfrm>
            <a:off x="5396488"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2</a:t>
            </a:r>
            <a:endParaRPr sz="3600">
              <a:solidFill>
                <a:schemeClr val="lt1"/>
              </a:solidFill>
            </a:endParaRPr>
          </a:p>
        </p:txBody>
      </p:sp>
      <p:sp>
        <p:nvSpPr>
          <p:cNvPr id="1776" name="Google Shape;1776;p109"/>
          <p:cNvSpPr/>
          <p:nvPr/>
        </p:nvSpPr>
        <p:spPr>
          <a:xfrm>
            <a:off x="8976216"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3</a:t>
            </a:r>
            <a:endParaRPr sz="36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500"/>
                                        <p:tgtEl>
                                          <p:spTgt spid="1774"/>
                                        </p:tgtEl>
                                      </p:cBhvr>
                                    </p:animEffect>
                                  </p:childTnLst>
                                </p:cTn>
                              </p:par>
                              <p:par>
                                <p:cTn fill="hold" nodeType="with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500"/>
                                        <p:tgtEl>
                                          <p:spTgt spid="1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500"/>
                                        <p:tgtEl>
                                          <p:spTgt spid="1775"/>
                                        </p:tgtEl>
                                      </p:cBhvr>
                                    </p:animEffect>
                                  </p:childTnLst>
                                </p:cTn>
                              </p:par>
                              <p:par>
                                <p:cTn fill="hold" nodeType="withEffect" presetClass="entr" presetID="10" presetSubtype="0">
                                  <p:stCondLst>
                                    <p:cond delay="0"/>
                                  </p:stCondLst>
                                  <p:childTnLst>
                                    <p:set>
                                      <p:cBhvr>
                                        <p:cTn dur="1" fill="hold">
                                          <p:stCondLst>
                                            <p:cond delay="0"/>
                                          </p:stCondLst>
                                        </p:cTn>
                                        <p:tgtEl>
                                          <p:spTgt spid="1772"/>
                                        </p:tgtEl>
                                        <p:attrNameLst>
                                          <p:attrName>style.visibility</p:attrName>
                                        </p:attrNameLst>
                                      </p:cBhvr>
                                      <p:to>
                                        <p:strVal val="visible"/>
                                      </p:to>
                                    </p:set>
                                    <p:animEffect filter="fade" transition="in">
                                      <p:cBhvr>
                                        <p:cTn dur="500"/>
                                        <p:tgtEl>
                                          <p:spTgt spid="1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500"/>
                                        <p:tgtEl>
                                          <p:spTgt spid="1776"/>
                                        </p:tgtEl>
                                      </p:cBhvr>
                                    </p:animEffect>
                                  </p:childTnLst>
                                </p:cTn>
                              </p:par>
                              <p:par>
                                <p:cTn fill="hold" nodeType="withEffect" presetClass="entr" presetID="10" presetSubtype="0">
                                  <p:stCondLst>
                                    <p:cond delay="0"/>
                                  </p:stCondLst>
                                  <p:childTnLst>
                                    <p:set>
                                      <p:cBhvr>
                                        <p:cTn dur="1" fill="hold">
                                          <p:stCondLst>
                                            <p:cond delay="0"/>
                                          </p:stCondLst>
                                        </p:cTn>
                                        <p:tgtEl>
                                          <p:spTgt spid="1771"/>
                                        </p:tgtEl>
                                        <p:attrNameLst>
                                          <p:attrName>style.visibility</p:attrName>
                                        </p:attrNameLst>
                                      </p:cBhvr>
                                      <p:to>
                                        <p:strVal val="visible"/>
                                      </p:to>
                                    </p:set>
                                    <p:animEffect filter="fade" transition="in">
                                      <p:cBhvr>
                                        <p:cTn dur="500"/>
                                        <p:tgtEl>
                                          <p:spTgt spid="17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6" name="Shape 1486"/>
        <p:cNvGrpSpPr/>
        <p:nvPr/>
      </p:nvGrpSpPr>
      <p:grpSpPr>
        <a:xfrm>
          <a:off x="0" y="0"/>
          <a:ext cx="0" cy="0"/>
          <a:chOff x="0" y="0"/>
          <a:chExt cx="0" cy="0"/>
        </a:xfrm>
      </p:grpSpPr>
      <p:sp>
        <p:nvSpPr>
          <p:cNvPr id="1487" name="Google Shape;1487;p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488" name="Google Shape;1488;p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89" name="Google Shape;1489;p9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490" name="Google Shape;1490;p92"/>
          <p:cNvSpPr txBox="1"/>
          <p:nvPr>
            <p:ph idx="3" type="body"/>
          </p:nvPr>
        </p:nvSpPr>
        <p:spPr>
          <a:xfrm>
            <a:off x="885050" y="949400"/>
            <a:ext cx="7315200" cy="2738400"/>
          </a:xfrm>
          <a:prstGeom prst="rect">
            <a:avLst/>
          </a:prstGeom>
        </p:spPr>
        <p:txBody>
          <a:bodyPr anchorCtr="0" anchor="ctr" bIns="0" lIns="0" spcFirstLastPara="1" rIns="0" wrap="square" tIns="0">
            <a:noAutofit/>
          </a:bodyPr>
          <a:lstStyle/>
          <a:p>
            <a:pPr indent="0" lvl="0" marL="0" rtl="0" algn="l">
              <a:spcBef>
                <a:spcPts val="1000"/>
              </a:spcBef>
              <a:spcAft>
                <a:spcPts val="0"/>
              </a:spcAft>
              <a:buNone/>
            </a:pPr>
            <a:r>
              <a:rPr lang="en" sz="3000"/>
              <a:t>workshop.coreostrain.me/support</a:t>
            </a:r>
            <a:endParaRPr sz="3000"/>
          </a:p>
          <a:p>
            <a:pPr indent="0" lvl="0" marL="0" rtl="0" algn="l">
              <a:spcBef>
                <a:spcPts val="1000"/>
              </a:spcBef>
              <a:spcAft>
                <a:spcPts val="1000"/>
              </a:spcAft>
              <a:buNone/>
            </a:pPr>
            <a:r>
              <a:t/>
            </a:r>
            <a:endParaRPr sz="3000"/>
          </a:p>
        </p:txBody>
      </p:sp>
      <p:pic>
        <p:nvPicPr>
          <p:cNvPr id="1491" name="Google Shape;1491;p92"/>
          <p:cNvPicPr preferRelativeResize="0"/>
          <p:nvPr/>
        </p:nvPicPr>
        <p:blipFill>
          <a:blip r:embed="rId3">
            <a:alphaModFix/>
          </a:blip>
          <a:stretch>
            <a:fillRect/>
          </a:stretch>
        </p:blipFill>
        <p:spPr>
          <a:xfrm>
            <a:off x="6556425" y="2331100"/>
            <a:ext cx="5005249" cy="3722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0" name="Shape 1780"/>
        <p:cNvGrpSpPr/>
        <p:nvPr/>
      </p:nvGrpSpPr>
      <p:grpSpPr>
        <a:xfrm>
          <a:off x="0" y="0"/>
          <a:ext cx="0" cy="0"/>
          <a:chOff x="0" y="0"/>
          <a:chExt cx="0" cy="0"/>
        </a:xfrm>
      </p:grpSpPr>
      <p:pic>
        <p:nvPicPr>
          <p:cNvPr id="1781" name="Google Shape;1781;p110" title="00-05-oc_get_operators.mp4">
            <a:hlinkClick r:id="rId3"/>
          </p:cNvPr>
          <p:cNvPicPr preferRelativeResize="0"/>
          <p:nvPr/>
        </p:nvPicPr>
        <p:blipFill>
          <a:blip r:embed="rId4">
            <a:alphaModFix/>
          </a:blip>
          <a:stretch>
            <a:fillRect/>
          </a:stretch>
        </p:blipFill>
        <p:spPr>
          <a:xfrm>
            <a:off x="0" y="0"/>
            <a:ext cx="12268200" cy="6858000"/>
          </a:xfrm>
          <a:prstGeom prst="rect">
            <a:avLst/>
          </a:prstGeom>
          <a:noFill/>
          <a:ln>
            <a:noFill/>
          </a:ln>
        </p:spPr>
      </p:pic>
      <p:sp>
        <p:nvSpPr>
          <p:cNvPr id="1782" name="Google Shape;1782;p1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783" name="Google Shape;1783;p1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84" name="Google Shape;1784;p11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790" name="Google Shape;1790;p111"/>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 builds upon the basic Kubernetes resource and controller concepts but includes domain or application-specific knowledge to automate common tasks.</a:t>
            </a:r>
            <a:endParaRPr/>
          </a:p>
        </p:txBody>
      </p:sp>
      <p:sp>
        <p:nvSpPr>
          <p:cNvPr id="1791" name="Google Shape;1791;p1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92" name="Google Shape;1792;p11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https://coreos.com/blog/introducing-operators.html</a:t>
            </a:r>
            <a:endParaRPr/>
          </a:p>
        </p:txBody>
      </p:sp>
      <p:sp>
        <p:nvSpPr>
          <p:cNvPr id="1793" name="Google Shape;1793;p111"/>
          <p:cNvSpPr txBox="1"/>
          <p:nvPr>
            <p:ph idx="8" type="subTitle"/>
          </p:nvPr>
        </p:nvSpPr>
        <p:spPr>
          <a:xfrm>
            <a:off x="8886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Resource</a:t>
            </a:r>
            <a:endParaRPr sz="3600"/>
          </a:p>
        </p:txBody>
      </p:sp>
      <p:sp>
        <p:nvSpPr>
          <p:cNvPr id="1794" name="Google Shape;1794;p111"/>
          <p:cNvSpPr/>
          <p:nvPr/>
        </p:nvSpPr>
        <p:spPr>
          <a:xfrm>
            <a:off x="1816779"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1</a:t>
            </a:r>
            <a:endParaRPr sz="3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500"/>
                                        <p:tgtEl>
                                          <p:spTgt spid="1794"/>
                                        </p:tgtEl>
                                      </p:cBhvr>
                                    </p:animEffect>
                                  </p:childTnLst>
                                </p:cTn>
                              </p:par>
                              <p:par>
                                <p:cTn fill="hold" nodeType="withEffect" presetClass="entr" presetID="10" presetSubtype="0">
                                  <p:stCondLst>
                                    <p:cond delay="0"/>
                                  </p:stCondLst>
                                  <p:childTnLst>
                                    <p:set>
                                      <p:cBhvr>
                                        <p:cTn dur="1" fill="hold">
                                          <p:stCondLst>
                                            <p:cond delay="0"/>
                                          </p:stCondLst>
                                        </p:cTn>
                                        <p:tgtEl>
                                          <p:spTgt spid="1793"/>
                                        </p:tgtEl>
                                        <p:attrNameLst>
                                          <p:attrName>style.visibility</p:attrName>
                                        </p:attrNameLst>
                                      </p:cBhvr>
                                      <p:to>
                                        <p:strVal val="visible"/>
                                      </p:to>
                                    </p:set>
                                    <p:animEffect filter="fade" transition="in">
                                      <p:cBhvr>
                                        <p:cTn dur="500"/>
                                        <p:tgtEl>
                                          <p:spTgt spid="1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1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00" name="Google Shape;1800;p11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801" name="Google Shape;1801;p112"/>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4800"/>
              <a:t>Resource</a:t>
            </a:r>
            <a:r>
              <a:rPr baseline="30000" lang="en" sz="4800"/>
              <a:t>*</a:t>
            </a:r>
            <a:r>
              <a:rPr baseline="30000" lang="en" sz="4800"/>
              <a:t>Custom</a:t>
            </a:r>
            <a:endParaRPr baseline="30000" sz="7200"/>
          </a:p>
          <a:p>
            <a:pPr indent="0" lvl="0" marL="0" rtl="0" algn="l">
              <a:spcBef>
                <a:spcPts val="0"/>
              </a:spcBef>
              <a:spcAft>
                <a:spcPts val="0"/>
              </a:spcAft>
              <a:buNone/>
            </a:pPr>
            <a:r>
              <a:rPr lang="en" sz="3600"/>
              <a:t>an endpoint in the Kubernetes API that stores a collection of API objects of a certain kind</a:t>
            </a:r>
            <a:endParaRPr sz="3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807" name="Google Shape;1807;p1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08" name="Google Shape;1808;p11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a:t>https://kubernetes.io/docs/concepts/workloads/pods/pod/</a:t>
            </a:r>
            <a:endParaRPr/>
          </a:p>
        </p:txBody>
      </p:sp>
      <p:sp>
        <p:nvSpPr>
          <p:cNvPr id="1809" name="Google Shape;1809;p113"/>
          <p:cNvSpPr txBox="1"/>
          <p:nvPr>
            <p:ph idx="3" type="subTitle"/>
          </p:nvPr>
        </p:nvSpPr>
        <p:spPr>
          <a:xfrm>
            <a:off x="4467775" y="4375045"/>
            <a:ext cx="5115600" cy="6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basic execution unit of a Kubernetes application–the smallest and simplest unit in the Kubernetes object model that you create or deploy. A Pod represents processes running on your Cluster.</a:t>
            </a:r>
            <a:endParaRPr/>
          </a:p>
        </p:txBody>
      </p:sp>
      <p:sp>
        <p:nvSpPr>
          <p:cNvPr id="1810" name="Google Shape;1810;p113"/>
          <p:cNvSpPr txBox="1"/>
          <p:nvPr>
            <p:ph idx="4" type="subTitle"/>
          </p:nvPr>
        </p:nvSpPr>
        <p:spPr>
          <a:xfrm>
            <a:off x="4467775" y="3983900"/>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Pod</a:t>
            </a:r>
            <a:endParaRPr/>
          </a:p>
        </p:txBody>
      </p:sp>
      <p:sp>
        <p:nvSpPr>
          <p:cNvPr id="1811" name="Google Shape;1811;p113"/>
          <p:cNvSpPr/>
          <p:nvPr/>
        </p:nvSpPr>
        <p:spPr>
          <a:xfrm>
            <a:off x="4100225" y="3983900"/>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2" name="Google Shape;1812;p113"/>
          <p:cNvPicPr preferRelativeResize="0"/>
          <p:nvPr/>
        </p:nvPicPr>
        <p:blipFill>
          <a:blip r:embed="rId3">
            <a:alphaModFix/>
          </a:blip>
          <a:stretch>
            <a:fillRect/>
          </a:stretch>
        </p:blipFill>
        <p:spPr>
          <a:xfrm>
            <a:off x="3117714" y="1259214"/>
            <a:ext cx="2057400" cy="2057400"/>
          </a:xfrm>
          <a:prstGeom prst="rect">
            <a:avLst/>
          </a:prstGeom>
          <a:noFill/>
          <a:ln>
            <a:noFill/>
          </a:ln>
        </p:spPr>
      </p:pic>
      <p:pic>
        <p:nvPicPr>
          <p:cNvPr id="1813" name="Google Shape;1813;p113"/>
          <p:cNvPicPr preferRelativeResize="0"/>
          <p:nvPr/>
        </p:nvPicPr>
        <p:blipFill>
          <a:blip r:embed="rId4">
            <a:alphaModFix/>
          </a:blip>
          <a:stretch>
            <a:fillRect/>
          </a:stretch>
        </p:blipFill>
        <p:spPr>
          <a:xfrm>
            <a:off x="3195414" y="1336925"/>
            <a:ext cx="1902000" cy="19020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0"/>
                                        </p:tgtEl>
                                        <p:attrNameLst>
                                          <p:attrName>style.visibility</p:attrName>
                                        </p:attrNameLst>
                                      </p:cBhvr>
                                      <p:to>
                                        <p:strVal val="visible"/>
                                      </p:to>
                                    </p:set>
                                    <p:animEffect filter="fade" transition="in">
                                      <p:cBhvr>
                                        <p:cTn dur="500"/>
                                        <p:tgtEl>
                                          <p:spTgt spid="1810"/>
                                        </p:tgtEl>
                                      </p:cBhvr>
                                    </p:animEffect>
                                  </p:childTnLst>
                                </p:cTn>
                              </p:par>
                              <p:par>
                                <p:cTn fill="hold" nodeType="withEffect" presetClass="entr" presetID="10" presetSubtype="0">
                                  <p:stCondLst>
                                    <p:cond delay="0"/>
                                  </p:stCondLst>
                                  <p:childTnLst>
                                    <p:set>
                                      <p:cBhvr>
                                        <p:cTn dur="1" fill="hold">
                                          <p:stCondLst>
                                            <p:cond delay="0"/>
                                          </p:stCondLst>
                                        </p:cTn>
                                        <p:tgtEl>
                                          <p:spTgt spid="1809"/>
                                        </p:tgtEl>
                                        <p:attrNameLst>
                                          <p:attrName>style.visibility</p:attrName>
                                        </p:attrNameLst>
                                      </p:cBhvr>
                                      <p:to>
                                        <p:strVal val="visible"/>
                                      </p:to>
                                    </p:set>
                                    <p:animEffect filter="fade" transition="in">
                                      <p:cBhvr>
                                        <p:cTn dur="500"/>
                                        <p:tgtEl>
                                          <p:spTgt spid="1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819" name="Google Shape;1819;p1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20" name="Google Shape;1820;p11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a:t>https://kubernetes.io/docs/concepts/storage/volumes/#configmap</a:t>
            </a:r>
            <a:endParaRPr/>
          </a:p>
        </p:txBody>
      </p:sp>
      <p:sp>
        <p:nvSpPr>
          <p:cNvPr id="1821" name="Google Shape;1821;p114"/>
          <p:cNvSpPr txBox="1"/>
          <p:nvPr>
            <p:ph idx="3" type="subTitle"/>
          </p:nvPr>
        </p:nvSpPr>
        <p:spPr>
          <a:xfrm>
            <a:off x="4467775" y="4375045"/>
            <a:ext cx="5115600" cy="6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provides a way to inject configuration data into Pods. The data stored in a ConfigMap object can be referenced in a volume of type configMap and then consumed by containerized applications running in a Pod.</a:t>
            </a:r>
            <a:endParaRPr/>
          </a:p>
        </p:txBody>
      </p:sp>
      <p:sp>
        <p:nvSpPr>
          <p:cNvPr id="1822" name="Google Shape;1822;p114"/>
          <p:cNvSpPr txBox="1"/>
          <p:nvPr>
            <p:ph idx="4" type="subTitle"/>
          </p:nvPr>
        </p:nvSpPr>
        <p:spPr>
          <a:xfrm>
            <a:off x="4467775" y="3983900"/>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ConfigMap</a:t>
            </a:r>
            <a:endParaRPr/>
          </a:p>
        </p:txBody>
      </p:sp>
      <p:sp>
        <p:nvSpPr>
          <p:cNvPr id="1823" name="Google Shape;1823;p114"/>
          <p:cNvSpPr/>
          <p:nvPr/>
        </p:nvSpPr>
        <p:spPr>
          <a:xfrm>
            <a:off x="4100225" y="3983900"/>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4" name="Google Shape;1824;p114"/>
          <p:cNvPicPr preferRelativeResize="0"/>
          <p:nvPr/>
        </p:nvPicPr>
        <p:blipFill>
          <a:blip r:embed="rId3">
            <a:alphaModFix/>
          </a:blip>
          <a:stretch>
            <a:fillRect/>
          </a:stretch>
        </p:blipFill>
        <p:spPr>
          <a:xfrm>
            <a:off x="3117714" y="1259214"/>
            <a:ext cx="2057400" cy="2057400"/>
          </a:xfrm>
          <a:prstGeom prst="rect">
            <a:avLst/>
          </a:prstGeom>
          <a:noFill/>
          <a:ln>
            <a:noFill/>
          </a:ln>
        </p:spPr>
      </p:pic>
      <p:pic>
        <p:nvPicPr>
          <p:cNvPr id="1825" name="Google Shape;1825;p114"/>
          <p:cNvPicPr preferRelativeResize="0"/>
          <p:nvPr/>
        </p:nvPicPr>
        <p:blipFill>
          <a:blip r:embed="rId4">
            <a:alphaModFix/>
          </a:blip>
          <a:stretch>
            <a:fillRect/>
          </a:stretch>
        </p:blipFill>
        <p:spPr>
          <a:xfrm>
            <a:off x="3195414" y="1336925"/>
            <a:ext cx="1902000" cy="19020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gtEl>
                                        <p:attrNameLst>
                                          <p:attrName>style.visibility</p:attrName>
                                        </p:attrNameLst>
                                      </p:cBhvr>
                                      <p:to>
                                        <p:strVal val="visible"/>
                                      </p:to>
                                    </p:set>
                                    <p:animEffect filter="fade" transition="in">
                                      <p:cBhvr>
                                        <p:cTn dur="500"/>
                                        <p:tgtEl>
                                          <p:spTgt spid="1822"/>
                                        </p:tgtEl>
                                      </p:cBhvr>
                                    </p:animEffect>
                                  </p:childTnLst>
                                </p:cTn>
                              </p:par>
                              <p:par>
                                <p:cTn fill="hold" nodeType="withEffect" presetClass="entr" presetID="10" presetSubtype="0">
                                  <p:stCondLst>
                                    <p:cond delay="0"/>
                                  </p:stCondLst>
                                  <p:childTnLst>
                                    <p:set>
                                      <p:cBhvr>
                                        <p:cTn dur="1" fill="hold">
                                          <p:stCondLst>
                                            <p:cond delay="0"/>
                                          </p:stCondLst>
                                        </p:cTn>
                                        <p:tgtEl>
                                          <p:spTgt spid="1821"/>
                                        </p:tgtEl>
                                        <p:attrNameLst>
                                          <p:attrName>style.visibility</p:attrName>
                                        </p:attrNameLst>
                                      </p:cBhvr>
                                      <p:to>
                                        <p:strVal val="visible"/>
                                      </p:to>
                                    </p:set>
                                    <p:animEffect filter="fade" transition="in">
                                      <p:cBhvr>
                                        <p:cTn dur="500"/>
                                        <p:tgtEl>
                                          <p:spTgt spid="1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831" name="Google Shape;1831;p1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32" name="Google Shape;1832;p11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a:t>https://docs.openshift.com/enterprise/3.0/architecture/core_concepts/routes.html</a:t>
            </a:r>
            <a:endParaRPr/>
          </a:p>
        </p:txBody>
      </p:sp>
      <p:sp>
        <p:nvSpPr>
          <p:cNvPr id="1833" name="Google Shape;1833;p115"/>
          <p:cNvSpPr txBox="1"/>
          <p:nvPr>
            <p:ph idx="3" type="subTitle"/>
          </p:nvPr>
        </p:nvSpPr>
        <p:spPr>
          <a:xfrm>
            <a:off x="4467775" y="4375045"/>
            <a:ext cx="5115600" cy="6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object that contains a small amount of sensitive data such as a password, a token, or a key. Such information might otherwise be put in a Pod specification or in an image. Users can create Secrets and the system also creates some Secrets.</a:t>
            </a:r>
            <a:endParaRPr/>
          </a:p>
        </p:txBody>
      </p:sp>
      <p:sp>
        <p:nvSpPr>
          <p:cNvPr id="1834" name="Google Shape;1834;p115"/>
          <p:cNvSpPr txBox="1"/>
          <p:nvPr>
            <p:ph idx="4" type="subTitle"/>
          </p:nvPr>
        </p:nvSpPr>
        <p:spPr>
          <a:xfrm>
            <a:off x="4467775" y="3983900"/>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Secret</a:t>
            </a:r>
            <a:endParaRPr/>
          </a:p>
        </p:txBody>
      </p:sp>
      <p:sp>
        <p:nvSpPr>
          <p:cNvPr id="1835" name="Google Shape;1835;p115"/>
          <p:cNvSpPr/>
          <p:nvPr/>
        </p:nvSpPr>
        <p:spPr>
          <a:xfrm>
            <a:off x="4100225" y="3983900"/>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6" name="Google Shape;1836;p115"/>
          <p:cNvPicPr preferRelativeResize="0"/>
          <p:nvPr/>
        </p:nvPicPr>
        <p:blipFill>
          <a:blip r:embed="rId3">
            <a:alphaModFix/>
          </a:blip>
          <a:stretch>
            <a:fillRect/>
          </a:stretch>
        </p:blipFill>
        <p:spPr>
          <a:xfrm>
            <a:off x="3117714" y="1259214"/>
            <a:ext cx="2057400" cy="2057400"/>
          </a:xfrm>
          <a:prstGeom prst="rect">
            <a:avLst/>
          </a:prstGeom>
          <a:noFill/>
          <a:ln>
            <a:noFill/>
          </a:ln>
        </p:spPr>
      </p:pic>
      <p:pic>
        <p:nvPicPr>
          <p:cNvPr id="1837" name="Google Shape;1837;p115"/>
          <p:cNvPicPr preferRelativeResize="0"/>
          <p:nvPr/>
        </p:nvPicPr>
        <p:blipFill>
          <a:blip r:embed="rId4">
            <a:alphaModFix/>
          </a:blip>
          <a:stretch>
            <a:fillRect/>
          </a:stretch>
        </p:blipFill>
        <p:spPr>
          <a:xfrm>
            <a:off x="3195414" y="1336925"/>
            <a:ext cx="1902000" cy="19020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3"/>
                                        </p:tgtEl>
                                        <p:attrNameLst>
                                          <p:attrName>style.visibility</p:attrName>
                                        </p:attrNameLst>
                                      </p:cBhvr>
                                      <p:to>
                                        <p:strVal val="visible"/>
                                      </p:to>
                                    </p:set>
                                    <p:animEffect filter="fade" transition="in">
                                      <p:cBhvr>
                                        <p:cTn dur="500"/>
                                        <p:tgtEl>
                                          <p:spTgt spid="1833"/>
                                        </p:tgtEl>
                                      </p:cBhvr>
                                    </p:animEffect>
                                  </p:childTnLst>
                                </p:cTn>
                              </p:par>
                              <p:par>
                                <p:cTn fill="hold" nodeType="withEffect" presetClass="entr" presetID="10" presetSubtype="0">
                                  <p:stCondLst>
                                    <p:cond delay="0"/>
                                  </p:stCondLst>
                                  <p:childTnLst>
                                    <p:set>
                                      <p:cBhvr>
                                        <p:cTn dur="1" fill="hold">
                                          <p:stCondLst>
                                            <p:cond delay="0"/>
                                          </p:stCondLst>
                                        </p:cTn>
                                        <p:tgtEl>
                                          <p:spTgt spid="1834"/>
                                        </p:tgtEl>
                                        <p:attrNameLst>
                                          <p:attrName>style.visibility</p:attrName>
                                        </p:attrNameLst>
                                      </p:cBhvr>
                                      <p:to>
                                        <p:strVal val="visible"/>
                                      </p:to>
                                    </p:set>
                                    <p:animEffect filter="fade" transition="in">
                                      <p:cBhvr>
                                        <p:cTn dur="500"/>
                                        <p:tgtEl>
                                          <p:spTgt spid="18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843" name="Google Shape;1843;p1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44" name="Google Shape;1844;p11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845" name="Google Shape;1845;p11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Custom Resource Definition</a:t>
            </a:r>
            <a:endParaRPr/>
          </a:p>
        </p:txBody>
      </p:sp>
      <p:sp>
        <p:nvSpPr>
          <p:cNvPr id="1846" name="Google Shape;1846;p116"/>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https://kubernetes.io/docs/concepts/extend-kubernetes/api-extension/custom-resources</a:t>
            </a:r>
            <a:endParaRPr/>
          </a:p>
        </p:txBody>
      </p:sp>
      <p:pic>
        <p:nvPicPr>
          <p:cNvPr id="1847" name="Google Shape;1847;p116"/>
          <p:cNvPicPr preferRelativeResize="0"/>
          <p:nvPr/>
        </p:nvPicPr>
        <p:blipFill rotWithShape="1">
          <a:blip r:embed="rId3">
            <a:alphaModFix/>
          </a:blip>
          <a:srcRect b="72698" l="4370" r="4388" t="6137"/>
          <a:stretch/>
        </p:blipFill>
        <p:spPr>
          <a:xfrm>
            <a:off x="614700" y="2398500"/>
            <a:ext cx="11124650" cy="34229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853" name="Google Shape;1853;p117"/>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 builds upon the basic Kubernetes resource and controller concepts but includes domain or application-specific knowledge to automate common tasks.</a:t>
            </a:r>
            <a:endParaRPr/>
          </a:p>
        </p:txBody>
      </p:sp>
      <p:sp>
        <p:nvSpPr>
          <p:cNvPr id="1854" name="Google Shape;1854;p1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55" name="Google Shape;1855;p11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https://coreos.com/blog/introducing-operators.html</a:t>
            </a:r>
            <a:endParaRPr/>
          </a:p>
        </p:txBody>
      </p:sp>
      <p:sp>
        <p:nvSpPr>
          <p:cNvPr id="1856" name="Google Shape;1856;p117"/>
          <p:cNvSpPr txBox="1"/>
          <p:nvPr>
            <p:ph idx="4" type="subTitle"/>
          </p:nvPr>
        </p:nvSpPr>
        <p:spPr>
          <a:xfrm>
            <a:off x="44683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Controller</a:t>
            </a:r>
            <a:endParaRPr sz="3600"/>
          </a:p>
        </p:txBody>
      </p:sp>
      <p:sp>
        <p:nvSpPr>
          <p:cNvPr id="1857" name="Google Shape;1857;p117"/>
          <p:cNvSpPr txBox="1"/>
          <p:nvPr>
            <p:ph idx="8" type="subTitle"/>
          </p:nvPr>
        </p:nvSpPr>
        <p:spPr>
          <a:xfrm>
            <a:off x="8886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Resource</a:t>
            </a:r>
            <a:endParaRPr sz="3600"/>
          </a:p>
        </p:txBody>
      </p:sp>
      <p:sp>
        <p:nvSpPr>
          <p:cNvPr id="1858" name="Google Shape;1858;p117"/>
          <p:cNvSpPr/>
          <p:nvPr/>
        </p:nvSpPr>
        <p:spPr>
          <a:xfrm>
            <a:off x="1816779"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1</a:t>
            </a:r>
            <a:endParaRPr sz="3600">
              <a:solidFill>
                <a:schemeClr val="lt1"/>
              </a:solidFill>
            </a:endParaRPr>
          </a:p>
        </p:txBody>
      </p:sp>
      <p:sp>
        <p:nvSpPr>
          <p:cNvPr id="1859" name="Google Shape;1859;p117"/>
          <p:cNvSpPr/>
          <p:nvPr/>
        </p:nvSpPr>
        <p:spPr>
          <a:xfrm>
            <a:off x="5396488"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2</a:t>
            </a:r>
            <a:endParaRPr sz="3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500"/>
                                        <p:tgtEl>
                                          <p:spTgt spid="1859"/>
                                        </p:tgtEl>
                                      </p:cBhvr>
                                    </p:animEffect>
                                  </p:childTnLst>
                                </p:cTn>
                              </p:par>
                              <p:par>
                                <p:cTn fill="hold" nodeType="withEffect" presetClass="entr" presetID="10" presetSubtype="0">
                                  <p:stCondLst>
                                    <p:cond delay="0"/>
                                  </p:stCondLst>
                                  <p:childTnLst>
                                    <p:set>
                                      <p:cBhvr>
                                        <p:cTn dur="1" fill="hold">
                                          <p:stCondLst>
                                            <p:cond delay="0"/>
                                          </p:stCondLst>
                                        </p:cTn>
                                        <p:tgtEl>
                                          <p:spTgt spid="1856"/>
                                        </p:tgtEl>
                                        <p:attrNameLst>
                                          <p:attrName>style.visibility</p:attrName>
                                        </p:attrNameLst>
                                      </p:cBhvr>
                                      <p:to>
                                        <p:strVal val="visible"/>
                                      </p:to>
                                    </p:set>
                                    <p:animEffect filter="fade" transition="in">
                                      <p:cBhvr>
                                        <p:cTn dur="500"/>
                                        <p:tgtEl>
                                          <p:spTgt spid="18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1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65" name="Google Shape;1865;p11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866" name="Google Shape;1866;p118"/>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800"/>
              <a:t>Controller</a:t>
            </a:r>
            <a:endParaRPr sz="4800"/>
          </a:p>
          <a:p>
            <a:pPr indent="0" lvl="0" marL="0" rtl="0" algn="l">
              <a:spcBef>
                <a:spcPts val="0"/>
              </a:spcBef>
              <a:spcAft>
                <a:spcPts val="0"/>
              </a:spcAft>
              <a:buNone/>
            </a:pPr>
            <a:r>
              <a:rPr i="1" lang="en" sz="3600"/>
              <a:t>control loop</a:t>
            </a:r>
            <a:r>
              <a:rPr lang="en" sz="3600"/>
              <a:t> that watches the state of your cluster and moves the current cluster state closer to the desired state</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pic>
        <p:nvPicPr>
          <p:cNvPr id="1871" name="Google Shape;1871;p119">
            <a:hlinkClick r:id="rId3"/>
          </p:cNvPr>
          <p:cNvPicPr preferRelativeResize="0"/>
          <p:nvPr/>
        </p:nvPicPr>
        <p:blipFill>
          <a:blip r:embed="rId4">
            <a:alphaModFix/>
          </a:blip>
          <a:stretch>
            <a:fillRect/>
          </a:stretch>
        </p:blipFill>
        <p:spPr>
          <a:xfrm>
            <a:off x="70800" y="55450"/>
            <a:ext cx="12050390" cy="6169549"/>
          </a:xfrm>
          <a:prstGeom prst="rect">
            <a:avLst/>
          </a:prstGeom>
          <a:noFill/>
          <a:ln>
            <a:noFill/>
          </a:ln>
        </p:spPr>
      </p:pic>
      <p:sp>
        <p:nvSpPr>
          <p:cNvPr id="1872" name="Google Shape;1872;p1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873" name="Google Shape;1873;p1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74" name="Google Shape;1874;p11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875" name="Google Shape;1875;p119"/>
          <p:cNvSpPr/>
          <p:nvPr/>
        </p:nvSpPr>
        <p:spPr>
          <a:xfrm>
            <a:off x="4538575" y="4131100"/>
            <a:ext cx="3717300" cy="17805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BEBE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5" name="Shape 1495"/>
        <p:cNvGrpSpPr/>
        <p:nvPr/>
      </p:nvGrpSpPr>
      <p:grpSpPr>
        <a:xfrm>
          <a:off x="0" y="0"/>
          <a:ext cx="0" cy="0"/>
          <a:chOff x="0" y="0"/>
          <a:chExt cx="0" cy="0"/>
        </a:xfrm>
      </p:grpSpPr>
      <p:sp>
        <p:nvSpPr>
          <p:cNvPr id="1496" name="Google Shape;1496;p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497" name="Google Shape;1497;p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98" name="Google Shape;1498;p9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499" name="Google Shape;1499;p93"/>
          <p:cNvSpPr txBox="1"/>
          <p:nvPr>
            <p:ph idx="3" type="body"/>
          </p:nvPr>
        </p:nvSpPr>
        <p:spPr>
          <a:xfrm>
            <a:off x="885050" y="949400"/>
            <a:ext cx="7315200" cy="2738400"/>
          </a:xfrm>
          <a:prstGeom prst="rect">
            <a:avLst/>
          </a:prstGeom>
        </p:spPr>
        <p:txBody>
          <a:bodyPr anchorCtr="0" anchor="ctr" bIns="0" lIns="0" spcFirstLastPara="1" rIns="0" wrap="square" tIns="0">
            <a:noAutofit/>
          </a:bodyPr>
          <a:lstStyle/>
          <a:p>
            <a:pPr indent="0" lvl="0" marL="0" rtl="0" algn="l">
              <a:spcBef>
                <a:spcPts val="1000"/>
              </a:spcBef>
              <a:spcAft>
                <a:spcPts val="0"/>
              </a:spcAft>
              <a:buNone/>
            </a:pPr>
            <a:r>
              <a:rPr lang="en" sz="3000"/>
              <a:t>learn.openshift.com/training</a:t>
            </a:r>
            <a:endParaRPr sz="3000"/>
          </a:p>
          <a:p>
            <a:pPr indent="0" lvl="0" marL="0" rtl="0" algn="l">
              <a:spcBef>
                <a:spcPts val="1000"/>
              </a:spcBef>
              <a:spcAft>
                <a:spcPts val="1000"/>
              </a:spcAft>
              <a:buNone/>
            </a:pPr>
            <a:r>
              <a:t/>
            </a:r>
            <a:endParaRPr sz="3000"/>
          </a:p>
        </p:txBody>
      </p:sp>
      <p:pic>
        <p:nvPicPr>
          <p:cNvPr id="1500" name="Google Shape;1500;p93"/>
          <p:cNvPicPr preferRelativeResize="0"/>
          <p:nvPr/>
        </p:nvPicPr>
        <p:blipFill>
          <a:blip r:embed="rId3">
            <a:alphaModFix/>
          </a:blip>
          <a:stretch>
            <a:fillRect/>
          </a:stretch>
        </p:blipFill>
        <p:spPr>
          <a:xfrm>
            <a:off x="6556425" y="2331100"/>
            <a:ext cx="5005249" cy="3722950"/>
          </a:xfrm>
          <a:prstGeom prst="rect">
            <a:avLst/>
          </a:prstGeom>
          <a:noFill/>
          <a:ln>
            <a:noFill/>
          </a:ln>
        </p:spPr>
      </p:pic>
      <p:pic>
        <p:nvPicPr>
          <p:cNvPr id="1501" name="Google Shape;1501;p93"/>
          <p:cNvPicPr preferRelativeResize="0"/>
          <p:nvPr/>
        </p:nvPicPr>
        <p:blipFill>
          <a:blip r:embed="rId4">
            <a:alphaModFix/>
          </a:blip>
          <a:stretch>
            <a:fillRect/>
          </a:stretch>
        </p:blipFill>
        <p:spPr>
          <a:xfrm>
            <a:off x="6556428" y="2331100"/>
            <a:ext cx="4808322" cy="3722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81" name="Google Shape;1881;p12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882" name="Google Shape;1882;p120"/>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All operators ARE controllers but NOT ALL controllers are operators</a:t>
            </a:r>
            <a:endParaRPr sz="3600"/>
          </a:p>
          <a:p>
            <a:pPr indent="0" lvl="0" marL="0" rtl="0" algn="l">
              <a:spcBef>
                <a:spcPts val="0"/>
              </a:spcBef>
              <a:spcAft>
                <a:spcPts val="0"/>
              </a:spcAft>
              <a:buNone/>
            </a:pPr>
            <a:r>
              <a:t/>
            </a:r>
            <a:endParaRPr sz="3600"/>
          </a:p>
          <a:p>
            <a:pPr indent="0" lvl="0" marL="0" rtl="0" algn="l">
              <a:spcBef>
                <a:spcPts val="0"/>
              </a:spcBef>
              <a:spcAft>
                <a:spcPts val="0"/>
              </a:spcAft>
              <a:buClr>
                <a:schemeClr val="dk1"/>
              </a:buClr>
              <a:buSzPts val="1100"/>
              <a:buFont typeface="Arial"/>
              <a:buNone/>
            </a:pPr>
            <a:r>
              <a:rPr lang="en" sz="4200"/>
              <a:t>Controller ≠ Operator</a:t>
            </a:r>
            <a:endParaRPr sz="4200"/>
          </a:p>
          <a:p>
            <a:pPr indent="0" lvl="0" marL="0" rtl="0" algn="l">
              <a:spcBef>
                <a:spcPts val="0"/>
              </a:spcBef>
              <a:spcAft>
                <a:spcPts val="0"/>
              </a:spcAft>
              <a:buClr>
                <a:schemeClr val="dk1"/>
              </a:buClr>
              <a:buSzPts val="1100"/>
              <a:buFont typeface="Arial"/>
              <a:buNone/>
            </a:pPr>
            <a:r>
              <a:rPr lang="en" sz="4200"/>
              <a:t>Operator = Controller</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21"/>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888" name="Google Shape;1888;p1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89" name="Google Shape;1889;p12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890" name="Google Shape;1890;p121"/>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watch</a:t>
            </a:r>
            <a:endParaRPr/>
          </a:p>
        </p:txBody>
      </p:sp>
      <p:sp>
        <p:nvSpPr>
          <p:cNvPr id="1891" name="Google Shape;1891;p121"/>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check</a:t>
            </a:r>
            <a:endParaRPr/>
          </a:p>
          <a:p>
            <a:pPr indent="0" lvl="0" marL="0" rtl="0" algn="ctr">
              <a:spcBef>
                <a:spcPts val="0"/>
              </a:spcBef>
              <a:spcAft>
                <a:spcPts val="0"/>
              </a:spcAft>
              <a:buNone/>
            </a:pPr>
            <a:r>
              <a:rPr lang="en"/>
              <a:t>differences</a:t>
            </a:r>
            <a:endParaRPr/>
          </a:p>
        </p:txBody>
      </p:sp>
      <p:sp>
        <p:nvSpPr>
          <p:cNvPr id="1892" name="Google Shape;1892;p121"/>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act</a:t>
            </a:r>
            <a:endParaRPr/>
          </a:p>
        </p:txBody>
      </p:sp>
      <p:sp>
        <p:nvSpPr>
          <p:cNvPr id="1893" name="Google Shape;1893;p12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Kubernetes Controller</a:t>
            </a:r>
            <a:endParaRPr/>
          </a:p>
        </p:txBody>
      </p:sp>
      <p:sp>
        <p:nvSpPr>
          <p:cNvPr id="1894" name="Google Shape;1894;p12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control loop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900" name="Google Shape;1900;p1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01" name="Google Shape;1901;p12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902" name="Google Shape;1902;p12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Controllers in Kubernetes</a:t>
            </a:r>
            <a:endParaRPr/>
          </a:p>
        </p:txBody>
      </p:sp>
      <p:sp>
        <p:nvSpPr>
          <p:cNvPr id="1903" name="Google Shape;1903;p122"/>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https://github.com/kubernetes/kubernetes/tree/master/pkg/controller</a:t>
            </a:r>
            <a:endParaRPr/>
          </a:p>
        </p:txBody>
      </p:sp>
      <p:pic>
        <p:nvPicPr>
          <p:cNvPr id="1904" name="Google Shape;1904;p122"/>
          <p:cNvPicPr preferRelativeResize="0"/>
          <p:nvPr/>
        </p:nvPicPr>
        <p:blipFill>
          <a:blip r:embed="rId3">
            <a:alphaModFix/>
          </a:blip>
          <a:stretch>
            <a:fillRect/>
          </a:stretch>
        </p:blipFill>
        <p:spPr>
          <a:xfrm>
            <a:off x="2118688" y="2097850"/>
            <a:ext cx="7954618" cy="391930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1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910" name="Google Shape;1910;p1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11" name="Google Shape;1911;p12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a:t>https://kubernetes.io/docs/concepts/workloads/controllers/replicaset/</a:t>
            </a:r>
            <a:endParaRPr/>
          </a:p>
        </p:txBody>
      </p:sp>
      <p:sp>
        <p:nvSpPr>
          <p:cNvPr id="1912" name="Google Shape;1912;p123"/>
          <p:cNvSpPr txBox="1"/>
          <p:nvPr>
            <p:ph idx="3" type="subTitle"/>
          </p:nvPr>
        </p:nvSpPr>
        <p:spPr>
          <a:xfrm>
            <a:off x="4467775" y="4375045"/>
            <a:ext cx="5115600" cy="6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defined with fields, including a selector that specifies how to identify Pods it can acquire, a number of replicas indicating how many Pods it should be maintaining, and a pod template specifying the data of new Pods it should create to meet the number of replicas criteria.</a:t>
            </a:r>
            <a:endParaRPr/>
          </a:p>
        </p:txBody>
      </p:sp>
      <p:sp>
        <p:nvSpPr>
          <p:cNvPr id="1913" name="Google Shape;1913;p123"/>
          <p:cNvSpPr txBox="1"/>
          <p:nvPr>
            <p:ph idx="4" type="subTitle"/>
          </p:nvPr>
        </p:nvSpPr>
        <p:spPr>
          <a:xfrm>
            <a:off x="4467775" y="3983900"/>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ReplicaSet Controller</a:t>
            </a:r>
            <a:endParaRPr/>
          </a:p>
        </p:txBody>
      </p:sp>
      <p:sp>
        <p:nvSpPr>
          <p:cNvPr id="1914" name="Google Shape;1914;p123"/>
          <p:cNvSpPr/>
          <p:nvPr/>
        </p:nvSpPr>
        <p:spPr>
          <a:xfrm>
            <a:off x="4100225" y="3983900"/>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5" name="Google Shape;1915;p123"/>
          <p:cNvPicPr preferRelativeResize="0"/>
          <p:nvPr/>
        </p:nvPicPr>
        <p:blipFill>
          <a:blip r:embed="rId3">
            <a:alphaModFix/>
          </a:blip>
          <a:stretch>
            <a:fillRect/>
          </a:stretch>
        </p:blipFill>
        <p:spPr>
          <a:xfrm>
            <a:off x="3117714" y="1259214"/>
            <a:ext cx="2057400" cy="2057400"/>
          </a:xfrm>
          <a:prstGeom prst="rect">
            <a:avLst/>
          </a:prstGeom>
          <a:noFill/>
          <a:ln>
            <a:noFill/>
          </a:ln>
        </p:spPr>
      </p:pic>
      <p:pic>
        <p:nvPicPr>
          <p:cNvPr id="1916" name="Google Shape;1916;p123"/>
          <p:cNvPicPr preferRelativeResize="0"/>
          <p:nvPr/>
        </p:nvPicPr>
        <p:blipFill>
          <a:blip r:embed="rId4">
            <a:alphaModFix/>
          </a:blip>
          <a:stretch>
            <a:fillRect/>
          </a:stretch>
        </p:blipFill>
        <p:spPr>
          <a:xfrm>
            <a:off x="3195414" y="1336925"/>
            <a:ext cx="1902000" cy="19020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500"/>
                                        <p:tgtEl>
                                          <p:spTgt spid="1912"/>
                                        </p:tgtEl>
                                      </p:cBhvr>
                                    </p:animEffect>
                                  </p:childTnLst>
                                </p:cTn>
                              </p:par>
                              <p:par>
                                <p:cTn fill="hold" nodeType="with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500"/>
                                        <p:tgtEl>
                                          <p:spTgt spid="1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1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922" name="Google Shape;1922;p1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23" name="Google Shape;1923;p12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a:t>https://kubernetes.io/docs/concepts/workloads/controllers/deployment/</a:t>
            </a:r>
            <a:endParaRPr/>
          </a:p>
        </p:txBody>
      </p:sp>
      <p:sp>
        <p:nvSpPr>
          <p:cNvPr id="1924" name="Google Shape;1924;p124"/>
          <p:cNvSpPr txBox="1"/>
          <p:nvPr>
            <p:ph idx="3" type="subTitle"/>
          </p:nvPr>
        </p:nvSpPr>
        <p:spPr>
          <a:xfrm>
            <a:off x="4467775" y="4375045"/>
            <a:ext cx="5115600" cy="6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provides declarative updates for Pods and ReplicaSets. You describe a desired state in a Deployment, and the Deployment Controller changes the actual state to the desired state at a controlled rate.</a:t>
            </a:r>
            <a:endParaRPr/>
          </a:p>
        </p:txBody>
      </p:sp>
      <p:sp>
        <p:nvSpPr>
          <p:cNvPr id="1925" name="Google Shape;1925;p124"/>
          <p:cNvSpPr txBox="1"/>
          <p:nvPr>
            <p:ph idx="4" type="subTitle"/>
          </p:nvPr>
        </p:nvSpPr>
        <p:spPr>
          <a:xfrm>
            <a:off x="4467775" y="3983900"/>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Deployment Controller</a:t>
            </a:r>
            <a:endParaRPr/>
          </a:p>
        </p:txBody>
      </p:sp>
      <p:sp>
        <p:nvSpPr>
          <p:cNvPr id="1926" name="Google Shape;1926;p124"/>
          <p:cNvSpPr/>
          <p:nvPr/>
        </p:nvSpPr>
        <p:spPr>
          <a:xfrm>
            <a:off x="4100225" y="3983900"/>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7" name="Google Shape;1927;p124"/>
          <p:cNvPicPr preferRelativeResize="0"/>
          <p:nvPr/>
        </p:nvPicPr>
        <p:blipFill>
          <a:blip r:embed="rId3">
            <a:alphaModFix/>
          </a:blip>
          <a:stretch>
            <a:fillRect/>
          </a:stretch>
        </p:blipFill>
        <p:spPr>
          <a:xfrm>
            <a:off x="3117714" y="1259214"/>
            <a:ext cx="2057400" cy="2057400"/>
          </a:xfrm>
          <a:prstGeom prst="rect">
            <a:avLst/>
          </a:prstGeom>
          <a:noFill/>
          <a:ln>
            <a:noFill/>
          </a:ln>
        </p:spPr>
      </p:pic>
      <p:pic>
        <p:nvPicPr>
          <p:cNvPr id="1928" name="Google Shape;1928;p124"/>
          <p:cNvPicPr preferRelativeResize="0"/>
          <p:nvPr/>
        </p:nvPicPr>
        <p:blipFill>
          <a:blip r:embed="rId4">
            <a:alphaModFix/>
          </a:blip>
          <a:stretch>
            <a:fillRect/>
          </a:stretch>
        </p:blipFill>
        <p:spPr>
          <a:xfrm>
            <a:off x="3195414" y="1336925"/>
            <a:ext cx="1902000" cy="19020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500"/>
                                        <p:tgtEl>
                                          <p:spTgt spid="1924"/>
                                        </p:tgtEl>
                                      </p:cBhvr>
                                    </p:animEffect>
                                  </p:childTnLst>
                                </p:cTn>
                              </p:par>
                              <p:par>
                                <p:cTn fill="hold" nodeType="with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500"/>
                                        <p:tgtEl>
                                          <p:spTgt spid="19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1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934" name="Google Shape;1934;p1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35" name="Google Shape;1935;p12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a:t>https://kubernetes.io/docs/concepts/workloads/controllers/daemonset/</a:t>
            </a:r>
            <a:endParaRPr/>
          </a:p>
        </p:txBody>
      </p:sp>
      <p:sp>
        <p:nvSpPr>
          <p:cNvPr id="1936" name="Google Shape;1936;p125"/>
          <p:cNvSpPr txBox="1"/>
          <p:nvPr>
            <p:ph idx="3" type="subTitle"/>
          </p:nvPr>
        </p:nvSpPr>
        <p:spPr>
          <a:xfrm>
            <a:off x="4467775" y="4375045"/>
            <a:ext cx="5115600" cy="6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ensures that all (or some) Nodes run a copy of a Pod. As nodes are added to the cluster, Pods are added to them. As nodes are removed from the cluster, those Pods are garbage collected.</a:t>
            </a:r>
            <a:endParaRPr/>
          </a:p>
        </p:txBody>
      </p:sp>
      <p:sp>
        <p:nvSpPr>
          <p:cNvPr id="1937" name="Google Shape;1937;p125"/>
          <p:cNvSpPr txBox="1"/>
          <p:nvPr>
            <p:ph idx="4" type="subTitle"/>
          </p:nvPr>
        </p:nvSpPr>
        <p:spPr>
          <a:xfrm>
            <a:off x="4467775" y="3983900"/>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DaemonSet Controller</a:t>
            </a:r>
            <a:endParaRPr/>
          </a:p>
        </p:txBody>
      </p:sp>
      <p:sp>
        <p:nvSpPr>
          <p:cNvPr id="1938" name="Google Shape;1938;p125"/>
          <p:cNvSpPr/>
          <p:nvPr/>
        </p:nvSpPr>
        <p:spPr>
          <a:xfrm>
            <a:off x="4100225" y="3983900"/>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9" name="Google Shape;1939;p125"/>
          <p:cNvPicPr preferRelativeResize="0"/>
          <p:nvPr/>
        </p:nvPicPr>
        <p:blipFill>
          <a:blip r:embed="rId3">
            <a:alphaModFix/>
          </a:blip>
          <a:stretch>
            <a:fillRect/>
          </a:stretch>
        </p:blipFill>
        <p:spPr>
          <a:xfrm>
            <a:off x="3117714" y="1259214"/>
            <a:ext cx="2057400" cy="2057400"/>
          </a:xfrm>
          <a:prstGeom prst="rect">
            <a:avLst/>
          </a:prstGeom>
          <a:noFill/>
          <a:ln>
            <a:noFill/>
          </a:ln>
        </p:spPr>
      </p:pic>
      <p:pic>
        <p:nvPicPr>
          <p:cNvPr id="1940" name="Google Shape;1940;p125"/>
          <p:cNvPicPr preferRelativeResize="0"/>
          <p:nvPr/>
        </p:nvPicPr>
        <p:blipFill>
          <a:blip r:embed="rId4">
            <a:alphaModFix/>
          </a:blip>
          <a:stretch>
            <a:fillRect/>
          </a:stretch>
        </p:blipFill>
        <p:spPr>
          <a:xfrm>
            <a:off x="3195414" y="1336925"/>
            <a:ext cx="1902000" cy="19020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500"/>
                                        <p:tgtEl>
                                          <p:spTgt spid="1936"/>
                                        </p:tgtEl>
                                      </p:cBhvr>
                                    </p:animEffect>
                                  </p:childTnLst>
                                </p:cTn>
                              </p:par>
                              <p:par>
                                <p:cTn fill="hold" nodeType="withEffect" presetClass="entr" presetID="10" presetSubtype="0">
                                  <p:stCondLst>
                                    <p:cond delay="0"/>
                                  </p:stCondLst>
                                  <p:childTnLst>
                                    <p:set>
                                      <p:cBhvr>
                                        <p:cTn dur="1" fill="hold">
                                          <p:stCondLst>
                                            <p:cond delay="0"/>
                                          </p:stCondLst>
                                        </p:cTn>
                                        <p:tgtEl>
                                          <p:spTgt spid="1937"/>
                                        </p:tgtEl>
                                        <p:attrNameLst>
                                          <p:attrName>style.visibility</p:attrName>
                                        </p:attrNameLst>
                                      </p:cBhvr>
                                      <p:to>
                                        <p:strVal val="visible"/>
                                      </p:to>
                                    </p:set>
                                    <p:animEffect filter="fade" transition="in">
                                      <p:cBhvr>
                                        <p:cTn dur="500"/>
                                        <p:tgtEl>
                                          <p:spTgt spid="19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1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946" name="Google Shape;1946;p126"/>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 builds upon the basic Kubernetes resource and controller concepts but includes domain or application-specific knowledge to automate common tasks.</a:t>
            </a:r>
            <a:endParaRPr/>
          </a:p>
        </p:txBody>
      </p:sp>
      <p:sp>
        <p:nvSpPr>
          <p:cNvPr id="1947" name="Google Shape;1947;p1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48" name="Google Shape;1948;p12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https://coreos.com/blog/introducing-operators.html</a:t>
            </a:r>
            <a:endParaRPr/>
          </a:p>
        </p:txBody>
      </p:sp>
      <p:sp>
        <p:nvSpPr>
          <p:cNvPr id="1949" name="Google Shape;1949;p126"/>
          <p:cNvSpPr txBox="1"/>
          <p:nvPr>
            <p:ph idx="6" type="subTitle"/>
          </p:nvPr>
        </p:nvSpPr>
        <p:spPr>
          <a:xfrm>
            <a:off x="80480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3600"/>
              <a:t>Knowledge</a:t>
            </a:r>
            <a:endParaRPr sz="3600"/>
          </a:p>
        </p:txBody>
      </p:sp>
      <p:sp>
        <p:nvSpPr>
          <p:cNvPr id="1950" name="Google Shape;1950;p126"/>
          <p:cNvSpPr txBox="1"/>
          <p:nvPr>
            <p:ph idx="4" type="subTitle"/>
          </p:nvPr>
        </p:nvSpPr>
        <p:spPr>
          <a:xfrm>
            <a:off x="44683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Controller</a:t>
            </a:r>
            <a:endParaRPr sz="3600"/>
          </a:p>
        </p:txBody>
      </p:sp>
      <p:sp>
        <p:nvSpPr>
          <p:cNvPr id="1951" name="Google Shape;1951;p126"/>
          <p:cNvSpPr txBox="1"/>
          <p:nvPr>
            <p:ph idx="8" type="subTitle"/>
          </p:nvPr>
        </p:nvSpPr>
        <p:spPr>
          <a:xfrm>
            <a:off x="8886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Resource</a:t>
            </a:r>
            <a:endParaRPr sz="3600"/>
          </a:p>
        </p:txBody>
      </p:sp>
      <p:sp>
        <p:nvSpPr>
          <p:cNvPr id="1952" name="Google Shape;1952;p126"/>
          <p:cNvSpPr/>
          <p:nvPr/>
        </p:nvSpPr>
        <p:spPr>
          <a:xfrm>
            <a:off x="1816779"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1</a:t>
            </a:r>
            <a:endParaRPr sz="3600">
              <a:solidFill>
                <a:schemeClr val="lt1"/>
              </a:solidFill>
            </a:endParaRPr>
          </a:p>
        </p:txBody>
      </p:sp>
      <p:sp>
        <p:nvSpPr>
          <p:cNvPr id="1953" name="Google Shape;1953;p126"/>
          <p:cNvSpPr/>
          <p:nvPr/>
        </p:nvSpPr>
        <p:spPr>
          <a:xfrm>
            <a:off x="5396488"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2</a:t>
            </a:r>
            <a:endParaRPr sz="3600">
              <a:solidFill>
                <a:schemeClr val="lt1"/>
              </a:solidFill>
            </a:endParaRPr>
          </a:p>
        </p:txBody>
      </p:sp>
      <p:sp>
        <p:nvSpPr>
          <p:cNvPr id="1954" name="Google Shape;1954;p126"/>
          <p:cNvSpPr/>
          <p:nvPr/>
        </p:nvSpPr>
        <p:spPr>
          <a:xfrm>
            <a:off x="8976216"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3</a:t>
            </a:r>
            <a:endParaRPr sz="36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500"/>
                                        <p:tgtEl>
                                          <p:spTgt spid="1954"/>
                                        </p:tgtEl>
                                      </p:cBhvr>
                                    </p:animEffect>
                                  </p:childTnLst>
                                </p:cTn>
                              </p:par>
                              <p:par>
                                <p:cTn fill="hold" nodeType="withEffect" presetClass="entr" presetID="10" presetSubtype="0">
                                  <p:stCondLst>
                                    <p:cond delay="0"/>
                                  </p:stCondLst>
                                  <p:childTnLst>
                                    <p:set>
                                      <p:cBhvr>
                                        <p:cTn dur="1" fill="hold">
                                          <p:stCondLst>
                                            <p:cond delay="0"/>
                                          </p:stCondLst>
                                        </p:cTn>
                                        <p:tgtEl>
                                          <p:spTgt spid="1949"/>
                                        </p:tgtEl>
                                        <p:attrNameLst>
                                          <p:attrName>style.visibility</p:attrName>
                                        </p:attrNameLst>
                                      </p:cBhvr>
                                      <p:to>
                                        <p:strVal val="visible"/>
                                      </p:to>
                                    </p:set>
                                    <p:animEffect filter="fade" transition="in">
                                      <p:cBhvr>
                                        <p:cTn dur="500"/>
                                        <p:tgtEl>
                                          <p:spTgt spid="19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1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60" name="Google Shape;1960;p12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961" name="Google Shape;1961;p127"/>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800"/>
              <a:t>Knowledge</a:t>
            </a:r>
            <a:endParaRPr sz="4800"/>
          </a:p>
          <a:p>
            <a:pPr indent="0" lvl="0" marL="0" rtl="0" algn="l">
              <a:spcBef>
                <a:spcPts val="0"/>
              </a:spcBef>
              <a:spcAft>
                <a:spcPts val="0"/>
              </a:spcAft>
              <a:buNone/>
            </a:pPr>
            <a:r>
              <a:rPr lang="en" sz="3600"/>
              <a:t>domain or application specific; usually must be learned from users and/or administrators rather than developers</a:t>
            </a:r>
            <a:endParaRPr sz="3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128"/>
          <p:cNvSpPr/>
          <p:nvPr/>
        </p:nvSpPr>
        <p:spPr>
          <a:xfrm>
            <a:off x="1527125" y="2420200"/>
            <a:ext cx="3173100" cy="3168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7" name="Google Shape;1967;p128"/>
          <p:cNvPicPr preferRelativeResize="0"/>
          <p:nvPr/>
        </p:nvPicPr>
        <p:blipFill rotWithShape="1">
          <a:blip r:embed="rId3">
            <a:alphaModFix/>
          </a:blip>
          <a:srcRect b="0" l="0" r="0" t="0"/>
          <a:stretch/>
        </p:blipFill>
        <p:spPr>
          <a:xfrm>
            <a:off x="1527185" y="2418016"/>
            <a:ext cx="3172968" cy="3172967"/>
          </a:xfrm>
          <a:prstGeom prst="rect">
            <a:avLst/>
          </a:prstGeom>
          <a:noFill/>
          <a:ln>
            <a:noFill/>
          </a:ln>
        </p:spPr>
      </p:pic>
      <p:sp>
        <p:nvSpPr>
          <p:cNvPr id="1968" name="Google Shape;1968;p1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969" name="Google Shape;1969;p128"/>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Domain or Application Specific Knowledge</a:t>
            </a:r>
            <a:endParaRPr/>
          </a:p>
        </p:txBody>
      </p:sp>
      <p:sp>
        <p:nvSpPr>
          <p:cNvPr id="1970" name="Google Shape;1970;p1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71" name="Google Shape;1971;p12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real-world experience with managing your application(s)</a:t>
            </a:r>
            <a:endParaRPr/>
          </a:p>
        </p:txBody>
      </p:sp>
      <p:sp>
        <p:nvSpPr>
          <p:cNvPr id="1972" name="Google Shape;1972;p12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973" name="Google Shape;1973;p128"/>
          <p:cNvSpPr txBox="1"/>
          <p:nvPr>
            <p:ph idx="4" type="subTitle"/>
          </p:nvPr>
        </p:nvSpPr>
        <p:spPr>
          <a:xfrm>
            <a:off x="5662075" y="2539250"/>
            <a:ext cx="2745600" cy="316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a:solidFill>
                <a:schemeClr val="accent1"/>
              </a:solidFill>
              <a:latin typeface="Red Hat Text Medium"/>
              <a:ea typeface="Red Hat Text Medium"/>
              <a:cs typeface="Red Hat Text Medium"/>
              <a:sym typeface="Red Hat Text Medium"/>
            </a:endParaRPr>
          </a:p>
          <a:p>
            <a:pPr indent="0" lvl="0" marL="0" rtl="0" algn="l">
              <a:spcBef>
                <a:spcPts val="2000"/>
              </a:spcBef>
              <a:spcAft>
                <a:spcPts val="0"/>
              </a:spcAft>
              <a:buClr>
                <a:schemeClr val="dk1"/>
              </a:buClr>
              <a:buSzPts val="1100"/>
              <a:buFont typeface="Arial"/>
              <a:buNone/>
            </a:pPr>
            <a:r>
              <a:rPr lang="en">
                <a:solidFill>
                  <a:schemeClr val="accent1"/>
                </a:solidFill>
                <a:latin typeface="Red Hat Text Medium"/>
                <a:ea typeface="Red Hat Text Medium"/>
                <a:cs typeface="Red Hat Text Medium"/>
                <a:sym typeface="Red Hat Text Medium"/>
              </a:rPr>
              <a:t>Install</a:t>
            </a:r>
            <a:endParaRPr/>
          </a:p>
          <a:p>
            <a:pPr indent="0" lvl="0" marL="0" rtl="0" algn="l">
              <a:spcBef>
                <a:spcPts val="2000"/>
              </a:spcBef>
              <a:spcAft>
                <a:spcPts val="0"/>
              </a:spcAft>
              <a:buClr>
                <a:schemeClr val="dk1"/>
              </a:buClr>
              <a:buSzPts val="1100"/>
              <a:buFont typeface="Arial"/>
              <a:buNone/>
            </a:pPr>
            <a:r>
              <a:rPr lang="en">
                <a:solidFill>
                  <a:schemeClr val="accent1"/>
                </a:solidFill>
                <a:latin typeface="Red Hat Text Medium"/>
                <a:ea typeface="Red Hat Text Medium"/>
                <a:cs typeface="Red Hat Text Medium"/>
                <a:sym typeface="Red Hat Text Medium"/>
              </a:rPr>
              <a:t>Self Heal</a:t>
            </a:r>
            <a:endParaRPr/>
          </a:p>
          <a:p>
            <a:pPr indent="0" lvl="0" marL="0" rtl="0" algn="l">
              <a:spcBef>
                <a:spcPts val="2000"/>
              </a:spcBef>
              <a:spcAft>
                <a:spcPts val="0"/>
              </a:spcAft>
              <a:buClr>
                <a:schemeClr val="dk1"/>
              </a:buClr>
              <a:buSzPts val="1100"/>
              <a:buFont typeface="Arial"/>
              <a:buNone/>
            </a:pPr>
            <a:r>
              <a:rPr lang="en">
                <a:solidFill>
                  <a:schemeClr val="accent1"/>
                </a:solidFill>
                <a:latin typeface="Red Hat Text Medium"/>
                <a:ea typeface="Red Hat Text Medium"/>
                <a:cs typeface="Red Hat Text Medium"/>
                <a:sym typeface="Red Hat Text Medium"/>
              </a:rPr>
              <a:t>Scale</a:t>
            </a:r>
            <a:endParaRPr/>
          </a:p>
          <a:p>
            <a:pPr indent="0" lvl="0" marL="0" rtl="0" algn="l">
              <a:spcBef>
                <a:spcPts val="2000"/>
              </a:spcBef>
              <a:spcAft>
                <a:spcPts val="2000"/>
              </a:spcAft>
              <a:buNone/>
            </a:pPr>
            <a:r>
              <a:rPr lang="en">
                <a:solidFill>
                  <a:schemeClr val="accent1"/>
                </a:solidFill>
                <a:latin typeface="Red Hat Text Medium"/>
                <a:ea typeface="Red Hat Text Medium"/>
                <a:cs typeface="Red Hat Text Medium"/>
                <a:sym typeface="Red Hat Text Medium"/>
              </a:rPr>
              <a:t>Update</a:t>
            </a:r>
            <a:endParaRPr>
              <a:solidFill>
                <a:schemeClr val="dk1"/>
              </a:solidFill>
            </a:endParaRPr>
          </a:p>
        </p:txBody>
      </p:sp>
      <p:sp>
        <p:nvSpPr>
          <p:cNvPr id="1974" name="Google Shape;1974;p128"/>
          <p:cNvSpPr txBox="1"/>
          <p:nvPr>
            <p:ph idx="4" type="subTitle"/>
          </p:nvPr>
        </p:nvSpPr>
        <p:spPr>
          <a:xfrm>
            <a:off x="8407675" y="2539250"/>
            <a:ext cx="2745600" cy="31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2000"/>
              </a:spcBef>
              <a:spcAft>
                <a:spcPts val="0"/>
              </a:spcAft>
              <a:buNone/>
            </a:pPr>
            <a:r>
              <a:rPr lang="en">
                <a:solidFill>
                  <a:schemeClr val="accent1"/>
                </a:solidFill>
                <a:latin typeface="Red Hat Text Medium"/>
                <a:ea typeface="Red Hat Text Medium"/>
                <a:cs typeface="Red Hat Text Medium"/>
                <a:sym typeface="Red Hat Text Medium"/>
              </a:rPr>
              <a:t>Backup</a:t>
            </a:r>
            <a:endParaRPr>
              <a:solidFill>
                <a:schemeClr val="dk1"/>
              </a:solidFill>
            </a:endParaRPr>
          </a:p>
          <a:p>
            <a:pPr indent="0" lvl="0" marL="0" rtl="0" algn="l">
              <a:spcBef>
                <a:spcPts val="2000"/>
              </a:spcBef>
              <a:spcAft>
                <a:spcPts val="0"/>
              </a:spcAft>
              <a:buNone/>
            </a:pPr>
            <a:r>
              <a:rPr lang="en">
                <a:solidFill>
                  <a:schemeClr val="accent1"/>
                </a:solidFill>
                <a:latin typeface="Red Hat Text Medium"/>
                <a:ea typeface="Red Hat Text Medium"/>
                <a:cs typeface="Red Hat Text Medium"/>
                <a:sym typeface="Red Hat Text Medium"/>
              </a:rPr>
              <a:t>Clean Up</a:t>
            </a:r>
            <a:endParaRPr>
              <a:solidFill>
                <a:schemeClr val="accent1"/>
              </a:solidFill>
              <a:latin typeface="Red Hat Text Medium"/>
              <a:ea typeface="Red Hat Text Medium"/>
              <a:cs typeface="Red Hat Text Medium"/>
              <a:sym typeface="Red Hat Text Medium"/>
            </a:endParaRPr>
          </a:p>
          <a:p>
            <a:pPr indent="0" lvl="0" marL="0" rtl="0" algn="l">
              <a:spcBef>
                <a:spcPts val="2000"/>
              </a:spcBef>
              <a:spcAft>
                <a:spcPts val="0"/>
              </a:spcAft>
              <a:buNone/>
            </a:pPr>
            <a:r>
              <a:rPr lang="en">
                <a:solidFill>
                  <a:schemeClr val="accent1"/>
                </a:solidFill>
                <a:latin typeface="Red Hat Text Medium"/>
                <a:ea typeface="Red Hat Text Medium"/>
                <a:cs typeface="Red Hat Text Medium"/>
                <a:sym typeface="Red Hat Text Medium"/>
              </a:rPr>
              <a:t>Observability</a:t>
            </a:r>
            <a:endParaRPr>
              <a:solidFill>
                <a:schemeClr val="accent1"/>
              </a:solidFill>
              <a:latin typeface="Red Hat Text Medium"/>
              <a:ea typeface="Red Hat Text Medium"/>
              <a:cs typeface="Red Hat Text Medium"/>
              <a:sym typeface="Red Hat Text Medium"/>
            </a:endParaRPr>
          </a:p>
          <a:p>
            <a:pPr indent="0" lvl="0" marL="0" rtl="0" algn="l">
              <a:spcBef>
                <a:spcPts val="2000"/>
              </a:spcBef>
              <a:spcAft>
                <a:spcPts val="2000"/>
              </a:spcAft>
              <a:buNone/>
            </a:pPr>
            <a:r>
              <a:rPr lang="en">
                <a:solidFill>
                  <a:schemeClr val="accent1"/>
                </a:solidFill>
                <a:latin typeface="Red Hat Text Medium"/>
                <a:ea typeface="Red Hat Text Medium"/>
                <a:cs typeface="Red Hat Text Medium"/>
                <a:sym typeface="Red Hat Text Medium"/>
              </a:rPr>
              <a:t>Resiliency</a:t>
            </a:r>
            <a:endParaRPr>
              <a:solidFill>
                <a:schemeClr val="accent1"/>
              </a:solidFill>
              <a:latin typeface="Red Hat Text Medium"/>
              <a:ea typeface="Red Hat Text Medium"/>
              <a:cs typeface="Red Hat Text Medium"/>
              <a:sym typeface="Red Hat Text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2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980" name="Google Shape;1980;p1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81" name="Google Shape;1981;p12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https://docs.oracle.com/database/121/ADMQS/GUID-CC7F51A1-9F19-43CC-905B-C9E2006D7937.htm</a:t>
            </a:r>
            <a:endParaRPr/>
          </a:p>
        </p:txBody>
      </p:sp>
      <p:sp>
        <p:nvSpPr>
          <p:cNvPr id="1982" name="Google Shape;1982;p129"/>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Installing database software</a:t>
            </a:r>
            <a:endParaRPr/>
          </a:p>
          <a:p>
            <a:pPr indent="-342900" lvl="0" marL="457200" rtl="0" algn="l">
              <a:lnSpc>
                <a:spcPct val="100000"/>
              </a:lnSpc>
              <a:spcBef>
                <a:spcPts val="0"/>
              </a:spcBef>
              <a:spcAft>
                <a:spcPts val="0"/>
              </a:spcAft>
              <a:buSzPts val="1800"/>
              <a:buChar char="▸"/>
            </a:pPr>
            <a:r>
              <a:rPr lang="en"/>
              <a:t>Creating databases</a:t>
            </a:r>
            <a:endParaRPr/>
          </a:p>
          <a:p>
            <a:pPr indent="-342900" lvl="0" marL="457200" rtl="0" algn="l">
              <a:lnSpc>
                <a:spcPct val="100000"/>
              </a:lnSpc>
              <a:spcBef>
                <a:spcPts val="0"/>
              </a:spcBef>
              <a:spcAft>
                <a:spcPts val="0"/>
              </a:spcAft>
              <a:buSzPts val="1800"/>
              <a:buChar char="▸"/>
            </a:pPr>
            <a:r>
              <a:rPr lang="en"/>
              <a:t>Performing upgrades of the database and software to new releases</a:t>
            </a:r>
            <a:endParaRPr/>
          </a:p>
          <a:p>
            <a:pPr indent="-342900" lvl="0" marL="457200" rtl="0" algn="l">
              <a:lnSpc>
                <a:spcPct val="100000"/>
              </a:lnSpc>
              <a:spcBef>
                <a:spcPts val="0"/>
              </a:spcBef>
              <a:spcAft>
                <a:spcPts val="0"/>
              </a:spcAft>
              <a:buSzPts val="1800"/>
              <a:buChar char="▸"/>
            </a:pPr>
            <a:r>
              <a:rPr lang="en"/>
              <a:t>Starting and shutting down the database instance</a:t>
            </a:r>
            <a:endParaRPr/>
          </a:p>
          <a:p>
            <a:pPr indent="-342900" lvl="0" marL="457200" rtl="0" algn="l">
              <a:lnSpc>
                <a:spcPct val="100000"/>
              </a:lnSpc>
              <a:spcBef>
                <a:spcPts val="0"/>
              </a:spcBef>
              <a:spcAft>
                <a:spcPts val="0"/>
              </a:spcAft>
              <a:buSzPts val="1800"/>
              <a:buChar char="▸"/>
            </a:pPr>
            <a:r>
              <a:rPr lang="en"/>
              <a:t>Managing the storage structures of the database</a:t>
            </a:r>
            <a:endParaRPr/>
          </a:p>
          <a:p>
            <a:pPr indent="-342900" lvl="0" marL="457200" rtl="0" algn="l">
              <a:lnSpc>
                <a:spcPct val="100000"/>
              </a:lnSpc>
              <a:spcBef>
                <a:spcPts val="0"/>
              </a:spcBef>
              <a:spcAft>
                <a:spcPts val="0"/>
              </a:spcAft>
              <a:buSzPts val="1800"/>
              <a:buChar char="▸"/>
            </a:pPr>
            <a:r>
              <a:rPr lang="en"/>
              <a:t>Managing users and security</a:t>
            </a:r>
            <a:endParaRPr/>
          </a:p>
          <a:p>
            <a:pPr indent="-342900" lvl="0" marL="457200" rtl="0" algn="l">
              <a:lnSpc>
                <a:spcPct val="100000"/>
              </a:lnSpc>
              <a:spcBef>
                <a:spcPts val="0"/>
              </a:spcBef>
              <a:spcAft>
                <a:spcPts val="0"/>
              </a:spcAft>
              <a:buSzPts val="1800"/>
              <a:buChar char="▸"/>
            </a:pPr>
            <a:r>
              <a:rPr lang="en"/>
              <a:t>Managing database objects, such as tables, indexes, and views</a:t>
            </a:r>
            <a:endParaRPr/>
          </a:p>
          <a:p>
            <a:pPr indent="-342900" lvl="0" marL="457200" rtl="0" algn="l">
              <a:lnSpc>
                <a:spcPct val="100000"/>
              </a:lnSpc>
              <a:spcBef>
                <a:spcPts val="0"/>
              </a:spcBef>
              <a:spcAft>
                <a:spcPts val="0"/>
              </a:spcAft>
              <a:buSzPts val="1800"/>
              <a:buChar char="▸"/>
            </a:pPr>
            <a:r>
              <a:rPr lang="en"/>
              <a:t>Backing up the database and performing recovery operations when necessary</a:t>
            </a:r>
            <a:endParaRPr/>
          </a:p>
          <a:p>
            <a:pPr indent="-342900" lvl="0" marL="457200" rtl="0" algn="l">
              <a:lnSpc>
                <a:spcPct val="100000"/>
              </a:lnSpc>
              <a:spcBef>
                <a:spcPts val="0"/>
              </a:spcBef>
              <a:spcAft>
                <a:spcPts val="0"/>
              </a:spcAft>
              <a:buSzPts val="1800"/>
              <a:buChar char="▸"/>
            </a:pPr>
            <a:r>
              <a:rPr lang="en"/>
              <a:t>Monitoring the state of the database and taking preventive or corrective action as required</a:t>
            </a:r>
            <a:endParaRPr/>
          </a:p>
          <a:p>
            <a:pPr indent="-342900" lvl="0" marL="457200" rtl="0" algn="l">
              <a:lnSpc>
                <a:spcPct val="100000"/>
              </a:lnSpc>
              <a:spcBef>
                <a:spcPts val="0"/>
              </a:spcBef>
              <a:spcAft>
                <a:spcPts val="0"/>
              </a:spcAft>
              <a:buSzPts val="1800"/>
              <a:buChar char="▸"/>
            </a:pPr>
            <a:r>
              <a:rPr lang="en"/>
              <a:t>Monitoring and tuning database performance</a:t>
            </a:r>
            <a:endParaRPr/>
          </a:p>
          <a:p>
            <a:pPr indent="-342900" lvl="0" marL="457200" rtl="0" algn="l">
              <a:lnSpc>
                <a:spcPct val="100000"/>
              </a:lnSpc>
              <a:spcBef>
                <a:spcPts val="0"/>
              </a:spcBef>
              <a:spcAft>
                <a:spcPts val="0"/>
              </a:spcAft>
              <a:buSzPts val="1800"/>
              <a:buChar char="▸"/>
            </a:pPr>
            <a:r>
              <a:rPr lang="en"/>
              <a:t>Diagnosing and reporting critical errors</a:t>
            </a:r>
            <a:endParaRPr/>
          </a:p>
        </p:txBody>
      </p:sp>
      <p:sp>
        <p:nvSpPr>
          <p:cNvPr id="1983" name="Google Shape;1983;p12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Relational Database Operations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5" name="Shape 1505"/>
        <p:cNvGrpSpPr/>
        <p:nvPr/>
      </p:nvGrpSpPr>
      <p:grpSpPr>
        <a:xfrm>
          <a:off x="0" y="0"/>
          <a:ext cx="0" cy="0"/>
          <a:chOff x="0" y="0"/>
          <a:chExt cx="0" cy="0"/>
        </a:xfrm>
      </p:grpSpPr>
      <p:sp>
        <p:nvSpPr>
          <p:cNvPr id="1506" name="Google Shape;1506;p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507" name="Google Shape;1507;p94"/>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508" name="Google Shape;1508;p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09" name="Google Shape;1509;p9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510" name="Google Shape;1510;p94"/>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p>
            <a:pPr indent="-387350" lvl="0" marL="457200" rtl="0" algn="l">
              <a:spcBef>
                <a:spcPts val="1000"/>
              </a:spcBef>
              <a:spcAft>
                <a:spcPts val="0"/>
              </a:spcAft>
              <a:buSzPts val="2500"/>
              <a:buChar char="▸"/>
            </a:pPr>
            <a:r>
              <a:rPr lang="en" sz="2500"/>
              <a:t>How many people here use Kubernetes and/or OpenShift regularly?</a:t>
            </a:r>
            <a:endParaRPr sz="2500"/>
          </a:p>
          <a:p>
            <a:pPr indent="-387350" lvl="0" marL="457200" rtl="0" algn="l">
              <a:spcBef>
                <a:spcPts val="0"/>
              </a:spcBef>
              <a:spcAft>
                <a:spcPts val="0"/>
              </a:spcAft>
              <a:buSzPts val="2500"/>
              <a:buChar char="▸"/>
            </a:pPr>
            <a:r>
              <a:rPr lang="en" sz="2500"/>
              <a:t>Who develops in Golang regularly?</a:t>
            </a:r>
            <a:endParaRPr sz="2500"/>
          </a:p>
          <a:p>
            <a:pPr indent="-387350" lvl="0" marL="457200" rtl="0" algn="l">
              <a:spcBef>
                <a:spcPts val="0"/>
              </a:spcBef>
              <a:spcAft>
                <a:spcPts val="0"/>
              </a:spcAft>
              <a:buSzPts val="2500"/>
              <a:buChar char="▸"/>
            </a:pPr>
            <a:r>
              <a:rPr lang="en" sz="2500"/>
              <a:t>Does anyone use Ansible regularly?</a:t>
            </a:r>
            <a:endParaRPr sz="2500"/>
          </a:p>
          <a:p>
            <a:pPr indent="-387350" lvl="0" marL="457200" rtl="0" algn="l">
              <a:spcBef>
                <a:spcPts val="0"/>
              </a:spcBef>
              <a:spcAft>
                <a:spcPts val="0"/>
              </a:spcAft>
              <a:buSzPts val="2500"/>
              <a:buChar char="▸"/>
            </a:pPr>
            <a:r>
              <a:rPr lang="en" sz="2500"/>
              <a:t>How many of you have attempted to build a custom Kubernetes controller from scratch?</a:t>
            </a:r>
            <a:endParaRPr sz="2500"/>
          </a:p>
          <a:p>
            <a:pPr indent="-387350" lvl="0" marL="457200" rtl="0" algn="l">
              <a:spcBef>
                <a:spcPts val="0"/>
              </a:spcBef>
              <a:spcAft>
                <a:spcPts val="0"/>
              </a:spcAft>
              <a:buSzPts val="2500"/>
              <a:buChar char="▸"/>
            </a:pPr>
            <a:r>
              <a:rPr lang="en" sz="2500"/>
              <a:t>Has anyone tried the Operator-SDK, Ansible-Operator, or Helm-App Operator?</a:t>
            </a:r>
            <a:endParaRPr sz="2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130"/>
          <p:cNvSpPr txBox="1"/>
          <p:nvPr/>
        </p:nvSpPr>
        <p:spPr>
          <a:xfrm>
            <a:off x="2019350" y="2438150"/>
            <a:ext cx="8153400" cy="13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latin typeface="Red Hat Text"/>
                <a:ea typeface="Red Hat Text"/>
                <a:cs typeface="Red Hat Text"/>
                <a:sym typeface="Red Hat Text"/>
              </a:rPr>
              <a:t>OPERATORS</a:t>
            </a:r>
            <a:endParaRPr b="1" sz="9600">
              <a:latin typeface="Red Hat Text"/>
              <a:ea typeface="Red Hat Text"/>
              <a:cs typeface="Red Hat Text"/>
              <a:sym typeface="Red Hat Text"/>
            </a:endParaRPr>
          </a:p>
        </p:txBody>
      </p:sp>
      <p:sp>
        <p:nvSpPr>
          <p:cNvPr id="1989" name="Google Shape;1989;p1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1990" name="Google Shape;1990;p130"/>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 builds upon the basic Kubernetes resource and controller concepts but includes domain or application-specific knowledge to automate common tasks.</a:t>
            </a:r>
            <a:endParaRPr/>
          </a:p>
        </p:txBody>
      </p:sp>
      <p:sp>
        <p:nvSpPr>
          <p:cNvPr id="1991" name="Google Shape;1991;p1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92" name="Google Shape;1992;p1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https://coreos.com/blog/introducing-operators.html</a:t>
            </a:r>
            <a:endParaRPr/>
          </a:p>
        </p:txBody>
      </p:sp>
      <p:sp>
        <p:nvSpPr>
          <p:cNvPr id="1993" name="Google Shape;1993;p130"/>
          <p:cNvSpPr txBox="1"/>
          <p:nvPr>
            <p:ph idx="6" type="subTitle"/>
          </p:nvPr>
        </p:nvSpPr>
        <p:spPr>
          <a:xfrm>
            <a:off x="80480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3600"/>
              <a:t>Knowledge</a:t>
            </a:r>
            <a:endParaRPr sz="3600"/>
          </a:p>
        </p:txBody>
      </p:sp>
      <p:sp>
        <p:nvSpPr>
          <p:cNvPr id="1994" name="Google Shape;1994;p130"/>
          <p:cNvSpPr txBox="1"/>
          <p:nvPr>
            <p:ph idx="4" type="subTitle"/>
          </p:nvPr>
        </p:nvSpPr>
        <p:spPr>
          <a:xfrm>
            <a:off x="44683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Controller</a:t>
            </a:r>
            <a:endParaRPr sz="3600"/>
          </a:p>
        </p:txBody>
      </p:sp>
      <p:sp>
        <p:nvSpPr>
          <p:cNvPr id="1995" name="Google Shape;1995;p130"/>
          <p:cNvSpPr txBox="1"/>
          <p:nvPr>
            <p:ph idx="8" type="subTitle"/>
          </p:nvPr>
        </p:nvSpPr>
        <p:spPr>
          <a:xfrm>
            <a:off x="888600" y="5372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600"/>
              <a:t>Resource</a:t>
            </a:r>
            <a:endParaRPr sz="3600"/>
          </a:p>
        </p:txBody>
      </p:sp>
      <p:sp>
        <p:nvSpPr>
          <p:cNvPr id="1996" name="Google Shape;1996;p130"/>
          <p:cNvSpPr/>
          <p:nvPr/>
        </p:nvSpPr>
        <p:spPr>
          <a:xfrm>
            <a:off x="1816779"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1</a:t>
            </a:r>
            <a:endParaRPr sz="3600">
              <a:solidFill>
                <a:schemeClr val="lt1"/>
              </a:solidFill>
            </a:endParaRPr>
          </a:p>
        </p:txBody>
      </p:sp>
      <p:sp>
        <p:nvSpPr>
          <p:cNvPr id="1997" name="Google Shape;1997;p130"/>
          <p:cNvSpPr/>
          <p:nvPr/>
        </p:nvSpPr>
        <p:spPr>
          <a:xfrm>
            <a:off x="5396488"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2</a:t>
            </a:r>
            <a:endParaRPr sz="3600">
              <a:solidFill>
                <a:schemeClr val="lt1"/>
              </a:solidFill>
            </a:endParaRPr>
          </a:p>
        </p:txBody>
      </p:sp>
      <p:sp>
        <p:nvSpPr>
          <p:cNvPr id="1998" name="Google Shape;1998;p130"/>
          <p:cNvSpPr/>
          <p:nvPr/>
        </p:nvSpPr>
        <p:spPr>
          <a:xfrm>
            <a:off x="8976216" y="2997950"/>
            <a:ext cx="1398900" cy="1396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3</a:t>
            </a:r>
            <a:endParaRPr sz="3600">
              <a:solidFill>
                <a:srgbClr val="FFFFFF"/>
              </a:solidFill>
            </a:endParaRPr>
          </a:p>
        </p:txBody>
      </p:sp>
      <p:sp>
        <p:nvSpPr>
          <p:cNvPr id="1999" name="Google Shape;1999;p130"/>
          <p:cNvSpPr/>
          <p:nvPr/>
        </p:nvSpPr>
        <p:spPr>
          <a:xfrm>
            <a:off x="3809888" y="3200150"/>
            <a:ext cx="992400" cy="992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30"/>
          <p:cNvSpPr/>
          <p:nvPr/>
        </p:nvSpPr>
        <p:spPr>
          <a:xfrm>
            <a:off x="7389600" y="3200150"/>
            <a:ext cx="992400" cy="992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3"/>
                                        </p:tgtEl>
                                        <p:attrNameLst>
                                          <p:attrName>style.visibility</p:attrName>
                                        </p:attrNameLst>
                                      </p:cBhvr>
                                      <p:to>
                                        <p:strVal val="visible"/>
                                      </p:to>
                                    </p:set>
                                    <p:animEffect filter="fade" transition="in">
                                      <p:cBhvr>
                                        <p:cTn dur="500"/>
                                        <p:tgtEl>
                                          <p:spTgt spid="1993"/>
                                        </p:tgtEl>
                                      </p:cBhvr>
                                    </p:animEffect>
                                  </p:childTnLst>
                                </p:cTn>
                              </p:par>
                              <p:par>
                                <p:cTn fill="hold" nodeType="withEffect" presetClass="entr" presetID="10" presetSubtype="0">
                                  <p:stCondLst>
                                    <p:cond delay="0"/>
                                  </p:stCondLst>
                                  <p:childTnLst>
                                    <p:set>
                                      <p:cBhvr>
                                        <p:cTn dur="1" fill="hold">
                                          <p:stCondLst>
                                            <p:cond delay="0"/>
                                          </p:stCondLst>
                                        </p:cTn>
                                        <p:tgtEl>
                                          <p:spTgt spid="1994"/>
                                        </p:tgtEl>
                                        <p:attrNameLst>
                                          <p:attrName>style.visibility</p:attrName>
                                        </p:attrNameLst>
                                      </p:cBhvr>
                                      <p:to>
                                        <p:strVal val="visible"/>
                                      </p:to>
                                    </p:set>
                                    <p:animEffect filter="fade" transition="in">
                                      <p:cBhvr>
                                        <p:cTn dur="1000"/>
                                        <p:tgtEl>
                                          <p:spTgt spid="1994"/>
                                        </p:tgtEl>
                                      </p:cBhvr>
                                    </p:animEffect>
                                  </p:childTnLst>
                                </p:cTn>
                              </p:par>
                              <p:par>
                                <p:cTn fill="hold" nodeType="withEffect" presetClass="entr" presetID="10" presetSubtype="0">
                                  <p:stCondLst>
                                    <p:cond delay="0"/>
                                  </p:stCondLst>
                                  <p:childTnLst>
                                    <p:set>
                                      <p:cBhvr>
                                        <p:cTn dur="1" fill="hold">
                                          <p:stCondLst>
                                            <p:cond delay="0"/>
                                          </p:stCondLst>
                                        </p:cTn>
                                        <p:tgtEl>
                                          <p:spTgt spid="1995"/>
                                        </p:tgtEl>
                                        <p:attrNameLst>
                                          <p:attrName>style.visibility</p:attrName>
                                        </p:attrNameLst>
                                      </p:cBhvr>
                                      <p:to>
                                        <p:strVal val="visible"/>
                                      </p:to>
                                    </p:set>
                                    <p:animEffect filter="fade" transition="in">
                                      <p:cBhvr>
                                        <p:cTn dur="1000"/>
                                        <p:tgtEl>
                                          <p:spTgt spid="1995"/>
                                        </p:tgtEl>
                                      </p:cBhvr>
                                    </p:animEffect>
                                  </p:childTnLst>
                                </p:cTn>
                              </p:par>
                              <p:par>
                                <p:cTn fill="hold" nodeType="withEffect" presetClass="entr" presetID="10" presetSubtype="0">
                                  <p:stCondLst>
                                    <p:cond delay="0"/>
                                  </p:stCondLst>
                                  <p:childTnLst>
                                    <p:set>
                                      <p:cBhvr>
                                        <p:cTn dur="1" fill="hold">
                                          <p:stCondLst>
                                            <p:cond delay="0"/>
                                          </p:stCondLst>
                                        </p:cTn>
                                        <p:tgtEl>
                                          <p:spTgt spid="1996"/>
                                        </p:tgtEl>
                                        <p:attrNameLst>
                                          <p:attrName>style.visibility</p:attrName>
                                        </p:attrNameLst>
                                      </p:cBhvr>
                                      <p:to>
                                        <p:strVal val="visible"/>
                                      </p:to>
                                    </p:set>
                                    <p:animEffect filter="fade" transition="in">
                                      <p:cBhvr>
                                        <p:cTn dur="1000"/>
                                        <p:tgtEl>
                                          <p:spTgt spid="1996"/>
                                        </p:tgtEl>
                                      </p:cBhvr>
                                    </p:animEffect>
                                  </p:childTnLst>
                                </p:cTn>
                              </p:par>
                              <p:par>
                                <p:cTn fill="hold" nodeType="withEffect" presetClass="entr" presetID="10" presetSubtype="0">
                                  <p:stCondLst>
                                    <p:cond delay="0"/>
                                  </p:stCondLst>
                                  <p:childTnLst>
                                    <p:set>
                                      <p:cBhvr>
                                        <p:cTn dur="1" fill="hold">
                                          <p:stCondLst>
                                            <p:cond delay="0"/>
                                          </p:stCondLst>
                                        </p:cTn>
                                        <p:tgtEl>
                                          <p:spTgt spid="1997"/>
                                        </p:tgtEl>
                                        <p:attrNameLst>
                                          <p:attrName>style.visibility</p:attrName>
                                        </p:attrNameLst>
                                      </p:cBhvr>
                                      <p:to>
                                        <p:strVal val="visible"/>
                                      </p:to>
                                    </p:set>
                                    <p:animEffect filter="fade" transition="in">
                                      <p:cBhvr>
                                        <p:cTn dur="1000"/>
                                        <p:tgtEl>
                                          <p:spTgt spid="1997"/>
                                        </p:tgtEl>
                                      </p:cBhvr>
                                    </p:animEffect>
                                  </p:childTnLst>
                                </p:cTn>
                              </p:par>
                              <p:par>
                                <p:cTn fill="hold" nodeType="withEffect" presetClass="entr" presetID="10" presetSubtype="0">
                                  <p:stCondLst>
                                    <p:cond delay="0"/>
                                  </p:stCondLst>
                                  <p:childTnLst>
                                    <p:set>
                                      <p:cBhvr>
                                        <p:cTn dur="1" fill="hold">
                                          <p:stCondLst>
                                            <p:cond delay="0"/>
                                          </p:stCondLst>
                                        </p:cTn>
                                        <p:tgtEl>
                                          <p:spTgt spid="1998"/>
                                        </p:tgtEl>
                                        <p:attrNameLst>
                                          <p:attrName>style.visibility</p:attrName>
                                        </p:attrNameLst>
                                      </p:cBhvr>
                                      <p:to>
                                        <p:strVal val="visible"/>
                                      </p:to>
                                    </p:set>
                                    <p:animEffect filter="fade" transition="in">
                                      <p:cBhvr>
                                        <p:cTn dur="1000"/>
                                        <p:tgtEl>
                                          <p:spTgt spid="19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9"/>
                                        </p:tgtEl>
                                        <p:attrNameLst>
                                          <p:attrName>style.visibility</p:attrName>
                                        </p:attrNameLst>
                                      </p:cBhvr>
                                      <p:to>
                                        <p:strVal val="visible"/>
                                      </p:to>
                                    </p:set>
                                    <p:animEffect filter="fade" transition="in">
                                      <p:cBhvr>
                                        <p:cTn dur="1000"/>
                                        <p:tgtEl>
                                          <p:spTgt spid="19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gtEl>
                                        <p:attrNameLst>
                                          <p:attrName>style.visibility</p:attrName>
                                        </p:attrNameLst>
                                      </p:cBhvr>
                                      <p:to>
                                        <p:strVal val="visible"/>
                                      </p:to>
                                    </p:set>
                                    <p:animEffect filter="fade" transition="in">
                                      <p:cBhvr>
                                        <p:cTn dur="1000"/>
                                        <p:tgtEl>
                                          <p:spTgt spid="20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gtEl>
                                        <p:attrNameLst>
                                          <p:attrName>style.visibility</p:attrName>
                                        </p:attrNameLst>
                                      </p:cBhvr>
                                      <p:to>
                                        <p:strVal val="visible"/>
                                      </p:to>
                                    </p:set>
                                    <p:animEffect filter="fade" transition="in">
                                      <p:cBhvr>
                                        <p:cTn dur="1000"/>
                                        <p:tgtEl>
                                          <p:spTgt spid="1988"/>
                                        </p:tgtEl>
                                      </p:cBhvr>
                                    </p:animEffect>
                                  </p:childTnLst>
                                </p:cTn>
                              </p:par>
                              <p:par>
                                <p:cTn fill="hold" nodeType="withEffect" presetClass="exit" presetID="10" presetSubtype="0">
                                  <p:stCondLst>
                                    <p:cond delay="0"/>
                                  </p:stCondLst>
                                  <p:childTnLst>
                                    <p:animEffect filter="fade" transition="out">
                                      <p:cBhvr>
                                        <p:cTn dur="200"/>
                                        <p:tgtEl>
                                          <p:spTgt spid="1993"/>
                                        </p:tgtEl>
                                      </p:cBhvr>
                                    </p:animEffect>
                                    <p:set>
                                      <p:cBhvr>
                                        <p:cTn dur="1" fill="hold">
                                          <p:stCondLst>
                                            <p:cond delay="200"/>
                                          </p:stCondLst>
                                        </p:cTn>
                                        <p:tgtEl>
                                          <p:spTgt spid="19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94"/>
                                        </p:tgtEl>
                                      </p:cBhvr>
                                    </p:animEffect>
                                    <p:set>
                                      <p:cBhvr>
                                        <p:cTn dur="1" fill="hold">
                                          <p:stCondLst>
                                            <p:cond delay="1000"/>
                                          </p:stCondLst>
                                        </p:cTn>
                                        <p:tgtEl>
                                          <p:spTgt spid="19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95"/>
                                        </p:tgtEl>
                                      </p:cBhvr>
                                    </p:animEffect>
                                    <p:set>
                                      <p:cBhvr>
                                        <p:cTn dur="1" fill="hold">
                                          <p:stCondLst>
                                            <p:cond delay="1000"/>
                                          </p:stCondLst>
                                        </p:cTn>
                                        <p:tgtEl>
                                          <p:spTgt spid="199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96"/>
                                        </p:tgtEl>
                                      </p:cBhvr>
                                    </p:animEffect>
                                    <p:set>
                                      <p:cBhvr>
                                        <p:cTn dur="1" fill="hold">
                                          <p:stCondLst>
                                            <p:cond delay="1000"/>
                                          </p:stCondLst>
                                        </p:cTn>
                                        <p:tgtEl>
                                          <p:spTgt spid="19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97"/>
                                        </p:tgtEl>
                                      </p:cBhvr>
                                    </p:animEffect>
                                    <p:set>
                                      <p:cBhvr>
                                        <p:cTn dur="1" fill="hold">
                                          <p:stCondLst>
                                            <p:cond delay="1000"/>
                                          </p:stCondLst>
                                        </p:cTn>
                                        <p:tgtEl>
                                          <p:spTgt spid="19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98"/>
                                        </p:tgtEl>
                                      </p:cBhvr>
                                    </p:animEffect>
                                    <p:set>
                                      <p:cBhvr>
                                        <p:cTn dur="1" fill="hold">
                                          <p:stCondLst>
                                            <p:cond delay="1000"/>
                                          </p:stCondLst>
                                        </p:cTn>
                                        <p:tgtEl>
                                          <p:spTgt spid="19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99"/>
                                        </p:tgtEl>
                                      </p:cBhvr>
                                    </p:animEffect>
                                    <p:set>
                                      <p:cBhvr>
                                        <p:cTn dur="1" fill="hold">
                                          <p:stCondLst>
                                            <p:cond delay="1000"/>
                                          </p:stCondLst>
                                        </p:cTn>
                                        <p:tgtEl>
                                          <p:spTgt spid="19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00"/>
                                        </p:tgtEl>
                                      </p:cBhvr>
                                    </p:animEffect>
                                    <p:set>
                                      <p:cBhvr>
                                        <p:cTn dur="1" fill="hold">
                                          <p:stCondLst>
                                            <p:cond delay="1000"/>
                                          </p:stCondLst>
                                        </p:cTn>
                                        <p:tgtEl>
                                          <p:spTgt spid="20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131"/>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do Operators matter?</a:t>
            </a:r>
            <a:endParaRPr/>
          </a:p>
        </p:txBody>
      </p:sp>
      <p:sp>
        <p:nvSpPr>
          <p:cNvPr id="2006" name="Google Shape;2006;p13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2007" name="Google Shape;2007;p1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13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2013" name="Google Shape;2013;p13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Why Operators matter to Red Hat?</a:t>
            </a:r>
            <a:endParaRPr/>
          </a:p>
        </p:txBody>
      </p:sp>
      <p:sp>
        <p:nvSpPr>
          <p:cNvPr id="2014" name="Google Shape;2014;p1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15" name="Google Shape;2015;p13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016" name="Google Shape;2016;p132"/>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p>
            <a:pPr indent="-393700" lvl="0" marL="457200" rtl="0" algn="l">
              <a:spcBef>
                <a:spcPts val="1000"/>
              </a:spcBef>
              <a:spcAft>
                <a:spcPts val="0"/>
              </a:spcAft>
              <a:buSzPts val="2600"/>
              <a:buChar char="▸"/>
            </a:pPr>
            <a:r>
              <a:rPr lang="en" sz="2600"/>
              <a:t>Build an ecosystem of software on OpenShift that can be as easy, safe, and reliable to use and operate as a Cloud Service.</a:t>
            </a:r>
            <a:endParaRPr sz="2600"/>
          </a:p>
          <a:p>
            <a:pPr indent="-393700" lvl="0" marL="457200" rtl="0" algn="l">
              <a:spcBef>
                <a:spcPts val="0"/>
              </a:spcBef>
              <a:spcAft>
                <a:spcPts val="0"/>
              </a:spcAft>
              <a:buSzPts val="2600"/>
              <a:buChar char="▸"/>
            </a:pPr>
            <a:r>
              <a:rPr lang="en" sz="2600"/>
              <a:t>Low-touch, remotely managed, one-click-updates.</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6">
                                            <p:txEl>
                                              <p:pRg end="0" st="0"/>
                                            </p:txEl>
                                          </p:spTgt>
                                        </p:tgtEl>
                                        <p:attrNameLst>
                                          <p:attrName>style.visibility</p:attrName>
                                        </p:attrNameLst>
                                      </p:cBhvr>
                                      <p:to>
                                        <p:strVal val="visible"/>
                                      </p:to>
                                    </p:set>
                                    <p:animEffect filter="fade" transition="in">
                                      <p:cBhvr>
                                        <p:cTn dur="1000"/>
                                        <p:tgtEl>
                                          <p:spTgt spid="20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6">
                                            <p:txEl>
                                              <p:pRg end="1" st="1"/>
                                            </p:txEl>
                                          </p:spTgt>
                                        </p:tgtEl>
                                        <p:attrNameLst>
                                          <p:attrName>style.visibility</p:attrName>
                                        </p:attrNameLst>
                                      </p:cBhvr>
                                      <p:to>
                                        <p:strVal val="visible"/>
                                      </p:to>
                                    </p:set>
                                    <p:animEffect filter="fade" transition="in">
                                      <p:cBhvr>
                                        <p:cTn dur="1000"/>
                                        <p:tgtEl>
                                          <p:spTgt spid="201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1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2022" name="Google Shape;2022;p1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23" name="Google Shape;2023;p13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024" name="Google Shape;2024;p13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025" name="Google Shape;2025;p133"/>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t/>
            </a:r>
            <a:endParaRPr/>
          </a:p>
        </p:txBody>
      </p:sp>
      <p:pic>
        <p:nvPicPr>
          <p:cNvPr id="2026" name="Google Shape;2026;p133"/>
          <p:cNvPicPr preferRelativeResize="0"/>
          <p:nvPr/>
        </p:nvPicPr>
        <p:blipFill rotWithShape="1">
          <a:blip r:embed="rId3">
            <a:alphaModFix/>
          </a:blip>
          <a:srcRect b="25934" l="0" r="0" t="21840"/>
          <a:stretch/>
        </p:blipFill>
        <p:spPr>
          <a:xfrm>
            <a:off x="676375" y="1024150"/>
            <a:ext cx="10843802" cy="4946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13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2032" name="Google Shape;2032;p13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Why Operators matter to Open Source?</a:t>
            </a:r>
            <a:endParaRPr/>
          </a:p>
        </p:txBody>
      </p:sp>
      <p:sp>
        <p:nvSpPr>
          <p:cNvPr id="2033" name="Google Shape;2033;p1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34" name="Google Shape;2034;p13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035" name="Google Shape;2035;p134"/>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p>
            <a:pPr indent="-393700" lvl="0" marL="457200" rtl="0" algn="l">
              <a:spcBef>
                <a:spcPts val="1000"/>
              </a:spcBef>
              <a:spcAft>
                <a:spcPts val="0"/>
              </a:spcAft>
              <a:buSzPts val="2600"/>
              <a:buChar char="▸"/>
            </a:pPr>
            <a:r>
              <a:rPr lang="en" sz="2600"/>
              <a:t>Build an ecosystem of software that can be as easy, safe, and reliable to use and operate as a Cloud Service.</a:t>
            </a:r>
            <a:endParaRPr sz="2600"/>
          </a:p>
          <a:p>
            <a:pPr indent="-393700" lvl="0" marL="457200" rtl="0" algn="l">
              <a:spcBef>
                <a:spcPts val="0"/>
              </a:spcBef>
              <a:spcAft>
                <a:spcPts val="0"/>
              </a:spcAft>
              <a:buSzPts val="2600"/>
              <a:buChar char="▸"/>
            </a:pPr>
            <a:r>
              <a:rPr lang="en" sz="2600"/>
              <a:t>Low-touch, remotely managed, one-click-updates.</a:t>
            </a:r>
            <a:endParaRPr sz="2600"/>
          </a:p>
          <a:p>
            <a:pPr indent="-393700" lvl="0" marL="457200" rtl="0" algn="l">
              <a:spcBef>
                <a:spcPts val="0"/>
              </a:spcBef>
              <a:spcAft>
                <a:spcPts val="0"/>
              </a:spcAft>
              <a:buSzPts val="2600"/>
              <a:buChar char="▸"/>
            </a:pPr>
            <a:r>
              <a:rPr lang="en" sz="2600"/>
              <a:t>Software that works where Kubernetes works.</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xEl>
                                              <p:pRg end="0" st="0"/>
                                            </p:txEl>
                                          </p:spTgt>
                                        </p:tgtEl>
                                        <p:attrNameLst>
                                          <p:attrName>style.visibility</p:attrName>
                                        </p:attrNameLst>
                                      </p:cBhvr>
                                      <p:to>
                                        <p:strVal val="visible"/>
                                      </p:to>
                                    </p:set>
                                    <p:animEffect filter="fade" transition="in">
                                      <p:cBhvr>
                                        <p:cTn dur="1000"/>
                                        <p:tgtEl>
                                          <p:spTgt spid="20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xEl>
                                              <p:pRg end="1" st="1"/>
                                            </p:txEl>
                                          </p:spTgt>
                                        </p:tgtEl>
                                        <p:attrNameLst>
                                          <p:attrName>style.visibility</p:attrName>
                                        </p:attrNameLst>
                                      </p:cBhvr>
                                      <p:to>
                                        <p:strVal val="visible"/>
                                      </p:to>
                                    </p:set>
                                    <p:animEffect filter="fade" transition="in">
                                      <p:cBhvr>
                                        <p:cTn dur="1000"/>
                                        <p:tgtEl>
                                          <p:spTgt spid="20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xEl>
                                              <p:pRg end="2" st="2"/>
                                            </p:txEl>
                                          </p:spTgt>
                                        </p:tgtEl>
                                        <p:attrNameLst>
                                          <p:attrName>style.visibility</p:attrName>
                                        </p:attrNameLst>
                                      </p:cBhvr>
                                      <p:to>
                                        <p:strVal val="visible"/>
                                      </p:to>
                                    </p:set>
                                    <p:animEffect filter="fade" transition="in">
                                      <p:cBhvr>
                                        <p:cTn dur="1000"/>
                                        <p:tgtEl>
                                          <p:spTgt spid="203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1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What is an Operator</a:t>
            </a:r>
            <a:endParaRPr/>
          </a:p>
        </p:txBody>
      </p:sp>
      <p:sp>
        <p:nvSpPr>
          <p:cNvPr id="2041" name="Google Shape;2041;p1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42" name="Google Shape;2042;p13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043" name="Google Shape;2043;p13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044" name="Google Shape;2044;p135"/>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t/>
            </a:r>
            <a:endParaRPr/>
          </a:p>
        </p:txBody>
      </p:sp>
      <p:pic>
        <p:nvPicPr>
          <p:cNvPr id="2045" name="Google Shape;2045;p135"/>
          <p:cNvPicPr preferRelativeResize="0"/>
          <p:nvPr/>
        </p:nvPicPr>
        <p:blipFill rotWithShape="1">
          <a:blip r:embed="rId3">
            <a:alphaModFix/>
          </a:blip>
          <a:srcRect b="738" l="0" r="0" t="738"/>
          <a:stretch/>
        </p:blipFill>
        <p:spPr>
          <a:xfrm>
            <a:off x="676375" y="1024150"/>
            <a:ext cx="10843800" cy="4946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136"/>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1" name="Google Shape;2051;p1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52" name="Google Shape;2052;p136"/>
          <p:cNvSpPr txBox="1"/>
          <p:nvPr>
            <p:ph type="title"/>
          </p:nvPr>
        </p:nvSpPr>
        <p:spPr>
          <a:xfrm>
            <a:off x="2083875" y="1743625"/>
            <a:ext cx="7533300" cy="1600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053" name="Google Shape;2053;p136"/>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4" name="Google Shape;2054;p13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Questions?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95"/>
          <p:cNvSpPr txBox="1"/>
          <p:nvPr>
            <p:ph type="title"/>
          </p:nvPr>
        </p:nvSpPr>
        <p:spPr>
          <a:xfrm>
            <a:off x="885050" y="871750"/>
            <a:ext cx="10422000" cy="1322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we’ll </a:t>
            </a:r>
            <a:br>
              <a:rPr lang="en"/>
            </a:br>
            <a:r>
              <a:rPr lang="en"/>
              <a:t>discuss today</a:t>
            </a:r>
            <a:endParaRPr/>
          </a:p>
        </p:txBody>
      </p:sp>
      <p:sp>
        <p:nvSpPr>
          <p:cNvPr id="1516" name="Google Shape;1516;p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Agenda</a:t>
            </a:r>
            <a:endParaRPr/>
          </a:p>
        </p:txBody>
      </p:sp>
      <p:sp>
        <p:nvSpPr>
          <p:cNvPr id="1517" name="Google Shape;1517;p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18" name="Google Shape;1518;p9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519" name="Google Shape;1519;p95"/>
          <p:cNvSpPr txBox="1"/>
          <p:nvPr>
            <p:ph idx="3" type="subTitle"/>
          </p:nvPr>
        </p:nvSpPr>
        <p:spPr>
          <a:xfrm>
            <a:off x="3279500" y="2664350"/>
            <a:ext cx="6977100" cy="271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Introduction</a:t>
            </a:r>
            <a:endParaRPr/>
          </a:p>
          <a:p>
            <a:pPr indent="-342900" lvl="0" marL="457200" rtl="0" algn="l">
              <a:spcBef>
                <a:spcPts val="2000"/>
              </a:spcBef>
              <a:spcAft>
                <a:spcPts val="0"/>
              </a:spcAft>
              <a:buSzPts val="1800"/>
              <a:buChar char="●"/>
            </a:pPr>
            <a:r>
              <a:rPr lang="en"/>
              <a:t>Making the Case for Operators</a:t>
            </a:r>
            <a:endParaRPr/>
          </a:p>
          <a:p>
            <a:pPr indent="-342900" lvl="0" marL="457200" rtl="0" algn="l">
              <a:spcBef>
                <a:spcPts val="0"/>
              </a:spcBef>
              <a:spcAft>
                <a:spcPts val="0"/>
              </a:spcAft>
              <a:buSzPts val="1800"/>
              <a:buChar char="●"/>
            </a:pPr>
            <a:r>
              <a:rPr lang="en"/>
              <a:t>What is an Operator?</a:t>
            </a:r>
            <a:endParaRPr/>
          </a:p>
          <a:p>
            <a:pPr indent="-342900" lvl="1" marL="914400" rtl="0" algn="l">
              <a:spcBef>
                <a:spcPts val="0"/>
              </a:spcBef>
              <a:spcAft>
                <a:spcPts val="0"/>
              </a:spcAft>
              <a:buSzPts val="1800"/>
              <a:buChar char="○"/>
            </a:pPr>
            <a:r>
              <a:rPr lang="en"/>
              <a:t>Controllers </a:t>
            </a:r>
            <a:endParaRPr/>
          </a:p>
          <a:p>
            <a:pPr indent="-342900" lvl="1" marL="914400" rtl="0" algn="l">
              <a:spcBef>
                <a:spcPts val="0"/>
              </a:spcBef>
              <a:spcAft>
                <a:spcPts val="0"/>
              </a:spcAft>
              <a:buSzPts val="1800"/>
              <a:buChar char="○"/>
            </a:pPr>
            <a:r>
              <a:rPr lang="en"/>
              <a:t>Resources</a:t>
            </a:r>
            <a:endParaRPr/>
          </a:p>
          <a:p>
            <a:pPr indent="-342900" lvl="1" marL="914400" rtl="0" algn="l">
              <a:spcBef>
                <a:spcPts val="0"/>
              </a:spcBef>
              <a:spcAft>
                <a:spcPts val="0"/>
              </a:spcAft>
              <a:buSzPts val="1800"/>
              <a:buChar char="○"/>
            </a:pPr>
            <a:r>
              <a:rPr lang="en"/>
              <a:t>Application and/or Domain Specific Knowledge</a:t>
            </a:r>
            <a:endParaRPr/>
          </a:p>
          <a:p>
            <a:pPr indent="-342900" lvl="0" marL="457200" rtl="0" algn="l">
              <a:spcBef>
                <a:spcPts val="0"/>
              </a:spcBef>
              <a:spcAft>
                <a:spcPts val="0"/>
              </a:spcAft>
              <a:buSzPts val="1800"/>
              <a:buChar char="●"/>
            </a:pPr>
            <a:r>
              <a:rPr lang="en"/>
              <a:t>Why do Operators matter?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96"/>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Making the Case for Operators</a:t>
            </a:r>
            <a:endParaRPr/>
          </a:p>
        </p:txBody>
      </p:sp>
      <p:sp>
        <p:nvSpPr>
          <p:cNvPr id="1525" name="Google Shape;1525;p9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Introduction</a:t>
            </a:r>
            <a:endParaRPr/>
          </a:p>
        </p:txBody>
      </p:sp>
      <p:sp>
        <p:nvSpPr>
          <p:cNvPr id="1526" name="Google Shape;1526;p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97"/>
          <p:cNvSpPr txBox="1"/>
          <p:nvPr>
            <p:ph type="title"/>
          </p:nvPr>
        </p:nvSpPr>
        <p:spPr>
          <a:xfrm>
            <a:off x="2076025" y="1883250"/>
            <a:ext cx="79920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State(less) Apps with Kubernetes</a:t>
            </a:r>
            <a:endParaRPr/>
          </a:p>
        </p:txBody>
      </p:sp>
      <p:sp>
        <p:nvSpPr>
          <p:cNvPr id="1532" name="Google Shape;1532;p9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Making</a:t>
            </a:r>
            <a:r>
              <a:rPr lang="en"/>
              <a:t> the Case for Operators</a:t>
            </a:r>
            <a:endParaRPr/>
          </a:p>
        </p:txBody>
      </p:sp>
      <p:sp>
        <p:nvSpPr>
          <p:cNvPr id="1533" name="Google Shape;1533;p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Making the Case for Operators</a:t>
            </a:r>
            <a:endParaRPr/>
          </a:p>
        </p:txBody>
      </p:sp>
      <p:sp>
        <p:nvSpPr>
          <p:cNvPr id="1539" name="Google Shape;1539;p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40" name="Google Shape;1540;p9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1541" name="Google Shape;1541;p98"/>
          <p:cNvGrpSpPr/>
          <p:nvPr/>
        </p:nvGrpSpPr>
        <p:grpSpPr>
          <a:xfrm>
            <a:off x="6604419" y="2770266"/>
            <a:ext cx="4572934" cy="797116"/>
            <a:chOff x="6604419" y="2770266"/>
            <a:chExt cx="4572934" cy="797116"/>
          </a:xfrm>
        </p:grpSpPr>
        <p:pic>
          <p:nvPicPr>
            <p:cNvPr id="1542" name="Google Shape;1542;p98"/>
            <p:cNvPicPr preferRelativeResize="0"/>
            <p:nvPr/>
          </p:nvPicPr>
          <p:blipFill>
            <a:blip r:embed="rId3">
              <a:alphaModFix/>
            </a:blip>
            <a:stretch>
              <a:fillRect/>
            </a:stretch>
          </p:blipFill>
          <p:spPr>
            <a:xfrm>
              <a:off x="10377594" y="2779883"/>
              <a:ext cx="799760" cy="777903"/>
            </a:xfrm>
            <a:prstGeom prst="rect">
              <a:avLst/>
            </a:prstGeom>
            <a:noFill/>
            <a:ln>
              <a:noFill/>
            </a:ln>
          </p:spPr>
        </p:pic>
        <p:pic>
          <p:nvPicPr>
            <p:cNvPr id="1543" name="Google Shape;1543;p98"/>
            <p:cNvPicPr preferRelativeResize="0"/>
            <p:nvPr/>
          </p:nvPicPr>
          <p:blipFill>
            <a:blip r:embed="rId4">
              <a:alphaModFix/>
            </a:blip>
            <a:stretch>
              <a:fillRect/>
            </a:stretch>
          </p:blipFill>
          <p:spPr>
            <a:xfrm>
              <a:off x="7862141" y="2770271"/>
              <a:ext cx="819507" cy="797111"/>
            </a:xfrm>
            <a:prstGeom prst="rect">
              <a:avLst/>
            </a:prstGeom>
            <a:noFill/>
            <a:ln>
              <a:noFill/>
            </a:ln>
          </p:spPr>
        </p:pic>
        <p:pic>
          <p:nvPicPr>
            <p:cNvPr id="1544" name="Google Shape;1544;p98"/>
            <p:cNvPicPr preferRelativeResize="0"/>
            <p:nvPr/>
          </p:nvPicPr>
          <p:blipFill>
            <a:blip r:embed="rId5">
              <a:alphaModFix/>
            </a:blip>
            <a:stretch>
              <a:fillRect/>
            </a:stretch>
          </p:blipFill>
          <p:spPr>
            <a:xfrm>
              <a:off x="6604419" y="2770271"/>
              <a:ext cx="819507" cy="797111"/>
            </a:xfrm>
            <a:prstGeom prst="rect">
              <a:avLst/>
            </a:prstGeom>
            <a:noFill/>
            <a:ln>
              <a:noFill/>
            </a:ln>
          </p:spPr>
        </p:pic>
        <p:pic>
          <p:nvPicPr>
            <p:cNvPr id="1545" name="Google Shape;1545;p98"/>
            <p:cNvPicPr preferRelativeResize="0"/>
            <p:nvPr/>
          </p:nvPicPr>
          <p:blipFill>
            <a:blip r:embed="rId6">
              <a:alphaModFix/>
            </a:blip>
            <a:stretch>
              <a:fillRect/>
            </a:stretch>
          </p:blipFill>
          <p:spPr>
            <a:xfrm>
              <a:off x="9119870" y="2770266"/>
              <a:ext cx="819507" cy="797111"/>
            </a:xfrm>
            <a:prstGeom prst="rect">
              <a:avLst/>
            </a:prstGeom>
            <a:noFill/>
            <a:ln>
              <a:noFill/>
            </a:ln>
          </p:spPr>
        </p:pic>
      </p:grpSp>
      <p:pic>
        <p:nvPicPr>
          <p:cNvPr id="1546" name="Google Shape;1546;p98"/>
          <p:cNvPicPr preferRelativeResize="0"/>
          <p:nvPr/>
        </p:nvPicPr>
        <p:blipFill>
          <a:blip r:embed="rId7">
            <a:alphaModFix/>
          </a:blip>
          <a:stretch>
            <a:fillRect/>
          </a:stretch>
        </p:blipFill>
        <p:spPr>
          <a:xfrm>
            <a:off x="8481123" y="1328490"/>
            <a:ext cx="819527" cy="797112"/>
          </a:xfrm>
          <a:prstGeom prst="rect">
            <a:avLst/>
          </a:prstGeom>
          <a:noFill/>
          <a:ln>
            <a:noFill/>
          </a:ln>
        </p:spPr>
      </p:pic>
      <p:grpSp>
        <p:nvGrpSpPr>
          <p:cNvPr id="1547" name="Google Shape;1547;p98"/>
          <p:cNvGrpSpPr/>
          <p:nvPr/>
        </p:nvGrpSpPr>
        <p:grpSpPr>
          <a:xfrm>
            <a:off x="1007389" y="1494096"/>
            <a:ext cx="2820861" cy="2238829"/>
            <a:chOff x="432664" y="1328496"/>
            <a:chExt cx="2820861" cy="2238829"/>
          </a:xfrm>
        </p:grpSpPr>
        <p:sp>
          <p:nvSpPr>
            <p:cNvPr id="1548" name="Google Shape;1548;p98"/>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9" name="Google Shape;1549;p98"/>
            <p:cNvPicPr preferRelativeResize="0"/>
            <p:nvPr/>
          </p:nvPicPr>
          <p:blipFill>
            <a:blip r:embed="rId8">
              <a:alphaModFix/>
            </a:blip>
            <a:stretch>
              <a:fillRect/>
            </a:stretch>
          </p:blipFill>
          <p:spPr>
            <a:xfrm>
              <a:off x="1252185" y="2468271"/>
              <a:ext cx="819507" cy="797111"/>
            </a:xfrm>
            <a:prstGeom prst="rect">
              <a:avLst/>
            </a:prstGeom>
            <a:noFill/>
            <a:ln>
              <a:noFill/>
            </a:ln>
          </p:spPr>
        </p:pic>
        <p:pic>
          <p:nvPicPr>
            <p:cNvPr id="1550" name="Google Shape;1550;p98"/>
            <p:cNvPicPr preferRelativeResize="0"/>
            <p:nvPr/>
          </p:nvPicPr>
          <p:blipFill>
            <a:blip r:embed="rId8">
              <a:alphaModFix/>
            </a:blip>
            <a:stretch>
              <a:fillRect/>
            </a:stretch>
          </p:blipFill>
          <p:spPr>
            <a:xfrm>
              <a:off x="2071710" y="2057421"/>
              <a:ext cx="819507" cy="797111"/>
            </a:xfrm>
            <a:prstGeom prst="rect">
              <a:avLst/>
            </a:prstGeom>
            <a:noFill/>
            <a:ln>
              <a:noFill/>
            </a:ln>
          </p:spPr>
        </p:pic>
        <p:pic>
          <p:nvPicPr>
            <p:cNvPr id="1551" name="Google Shape;1551;p98"/>
            <p:cNvPicPr preferRelativeResize="0"/>
            <p:nvPr/>
          </p:nvPicPr>
          <p:blipFill>
            <a:blip r:embed="rId9">
              <a:alphaModFix/>
            </a:blip>
            <a:stretch>
              <a:fillRect/>
            </a:stretch>
          </p:blipFill>
          <p:spPr>
            <a:xfrm>
              <a:off x="432664" y="1328496"/>
              <a:ext cx="819507" cy="797111"/>
            </a:xfrm>
            <a:prstGeom prst="rect">
              <a:avLst/>
            </a:prstGeom>
            <a:noFill/>
            <a:ln>
              <a:noFill/>
            </a:ln>
          </p:spPr>
        </p:pic>
      </p:grpSp>
      <p:grpSp>
        <p:nvGrpSpPr>
          <p:cNvPr id="1552" name="Google Shape;1552;p98"/>
          <p:cNvGrpSpPr/>
          <p:nvPr/>
        </p:nvGrpSpPr>
        <p:grpSpPr>
          <a:xfrm>
            <a:off x="1734539" y="2125596"/>
            <a:ext cx="2820861" cy="2238829"/>
            <a:chOff x="432664" y="1328496"/>
            <a:chExt cx="2820861" cy="2238829"/>
          </a:xfrm>
        </p:grpSpPr>
        <p:sp>
          <p:nvSpPr>
            <p:cNvPr id="1553" name="Google Shape;1553;p98"/>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4" name="Google Shape;1554;p98"/>
            <p:cNvPicPr preferRelativeResize="0"/>
            <p:nvPr/>
          </p:nvPicPr>
          <p:blipFill>
            <a:blip r:embed="rId8">
              <a:alphaModFix/>
            </a:blip>
            <a:stretch>
              <a:fillRect/>
            </a:stretch>
          </p:blipFill>
          <p:spPr>
            <a:xfrm>
              <a:off x="1252185" y="2468271"/>
              <a:ext cx="819507" cy="797111"/>
            </a:xfrm>
            <a:prstGeom prst="rect">
              <a:avLst/>
            </a:prstGeom>
            <a:noFill/>
            <a:ln>
              <a:noFill/>
            </a:ln>
          </p:spPr>
        </p:pic>
        <p:pic>
          <p:nvPicPr>
            <p:cNvPr id="1555" name="Google Shape;1555;p98"/>
            <p:cNvPicPr preferRelativeResize="0"/>
            <p:nvPr/>
          </p:nvPicPr>
          <p:blipFill>
            <a:blip r:embed="rId8">
              <a:alphaModFix/>
            </a:blip>
            <a:stretch>
              <a:fillRect/>
            </a:stretch>
          </p:blipFill>
          <p:spPr>
            <a:xfrm>
              <a:off x="2071710" y="2057421"/>
              <a:ext cx="819507" cy="797111"/>
            </a:xfrm>
            <a:prstGeom prst="rect">
              <a:avLst/>
            </a:prstGeom>
            <a:noFill/>
            <a:ln>
              <a:noFill/>
            </a:ln>
          </p:spPr>
        </p:pic>
        <p:pic>
          <p:nvPicPr>
            <p:cNvPr id="1556" name="Google Shape;1556;p98"/>
            <p:cNvPicPr preferRelativeResize="0"/>
            <p:nvPr/>
          </p:nvPicPr>
          <p:blipFill>
            <a:blip r:embed="rId9">
              <a:alphaModFix/>
            </a:blip>
            <a:stretch>
              <a:fillRect/>
            </a:stretch>
          </p:blipFill>
          <p:spPr>
            <a:xfrm>
              <a:off x="432664" y="1328496"/>
              <a:ext cx="819507" cy="797111"/>
            </a:xfrm>
            <a:prstGeom prst="rect">
              <a:avLst/>
            </a:prstGeom>
            <a:noFill/>
            <a:ln>
              <a:noFill/>
            </a:ln>
          </p:spPr>
        </p:pic>
      </p:grpSp>
      <p:grpSp>
        <p:nvGrpSpPr>
          <p:cNvPr id="1557" name="Google Shape;1557;p98"/>
          <p:cNvGrpSpPr/>
          <p:nvPr/>
        </p:nvGrpSpPr>
        <p:grpSpPr>
          <a:xfrm>
            <a:off x="2461714" y="2770271"/>
            <a:ext cx="2820861" cy="2253114"/>
            <a:chOff x="2461714" y="2770271"/>
            <a:chExt cx="2820861" cy="2253114"/>
          </a:xfrm>
        </p:grpSpPr>
        <p:grpSp>
          <p:nvGrpSpPr>
            <p:cNvPr id="1558" name="Google Shape;1558;p98"/>
            <p:cNvGrpSpPr/>
            <p:nvPr/>
          </p:nvGrpSpPr>
          <p:grpSpPr>
            <a:xfrm>
              <a:off x="2461714" y="2770271"/>
              <a:ext cx="2820861" cy="2238829"/>
              <a:chOff x="432664" y="1328496"/>
              <a:chExt cx="2820861" cy="2238829"/>
            </a:xfrm>
          </p:grpSpPr>
          <p:sp>
            <p:nvSpPr>
              <p:cNvPr id="1559" name="Google Shape;1559;p98"/>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0" name="Google Shape;1560;p98"/>
              <p:cNvPicPr preferRelativeResize="0"/>
              <p:nvPr/>
            </p:nvPicPr>
            <p:blipFill>
              <a:blip r:embed="rId8">
                <a:alphaModFix/>
              </a:blip>
              <a:stretch>
                <a:fillRect/>
              </a:stretch>
            </p:blipFill>
            <p:spPr>
              <a:xfrm>
                <a:off x="1252185" y="2468271"/>
                <a:ext cx="819507" cy="797111"/>
              </a:xfrm>
              <a:prstGeom prst="rect">
                <a:avLst/>
              </a:prstGeom>
              <a:noFill/>
              <a:ln>
                <a:noFill/>
              </a:ln>
            </p:spPr>
          </p:pic>
          <p:pic>
            <p:nvPicPr>
              <p:cNvPr id="1561" name="Google Shape;1561;p98"/>
              <p:cNvPicPr preferRelativeResize="0"/>
              <p:nvPr/>
            </p:nvPicPr>
            <p:blipFill>
              <a:blip r:embed="rId8">
                <a:alphaModFix/>
              </a:blip>
              <a:stretch>
                <a:fillRect/>
              </a:stretch>
            </p:blipFill>
            <p:spPr>
              <a:xfrm>
                <a:off x="2071710" y="2057421"/>
                <a:ext cx="819507" cy="797111"/>
              </a:xfrm>
              <a:prstGeom prst="rect">
                <a:avLst/>
              </a:prstGeom>
              <a:noFill/>
              <a:ln>
                <a:noFill/>
              </a:ln>
            </p:spPr>
          </p:pic>
          <p:pic>
            <p:nvPicPr>
              <p:cNvPr id="1562" name="Google Shape;1562;p98"/>
              <p:cNvPicPr preferRelativeResize="0"/>
              <p:nvPr/>
            </p:nvPicPr>
            <p:blipFill>
              <a:blip r:embed="rId9">
                <a:alphaModFix/>
              </a:blip>
              <a:stretch>
                <a:fillRect/>
              </a:stretch>
            </p:blipFill>
            <p:spPr>
              <a:xfrm>
                <a:off x="432664" y="1328496"/>
                <a:ext cx="819507" cy="797111"/>
              </a:xfrm>
              <a:prstGeom prst="rect">
                <a:avLst/>
              </a:prstGeom>
              <a:noFill/>
              <a:ln>
                <a:noFill/>
              </a:ln>
            </p:spPr>
          </p:pic>
        </p:grpSp>
        <p:sp>
          <p:nvSpPr>
            <p:cNvPr id="1563" name="Google Shape;1563;p98"/>
            <p:cNvSpPr txBox="1"/>
            <p:nvPr/>
          </p:nvSpPr>
          <p:spPr>
            <a:xfrm>
              <a:off x="4076813" y="4210386"/>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sp>
          <p:nvSpPr>
            <p:cNvPr id="1564" name="Google Shape;1564;p98"/>
            <p:cNvSpPr txBox="1"/>
            <p:nvPr/>
          </p:nvSpPr>
          <p:spPr>
            <a:xfrm>
              <a:off x="3259812" y="4623185"/>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Making the Case for Operators</a:t>
            </a:r>
            <a:endParaRPr/>
          </a:p>
        </p:txBody>
      </p:sp>
      <p:sp>
        <p:nvSpPr>
          <p:cNvPr id="1570" name="Google Shape;1570;p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71" name="Google Shape;1571;p9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1572" name="Google Shape;1572;p99"/>
          <p:cNvGrpSpPr/>
          <p:nvPr/>
        </p:nvGrpSpPr>
        <p:grpSpPr>
          <a:xfrm>
            <a:off x="1007389" y="1494096"/>
            <a:ext cx="2820861" cy="2238829"/>
            <a:chOff x="432664" y="1328496"/>
            <a:chExt cx="2820861" cy="2238829"/>
          </a:xfrm>
        </p:grpSpPr>
        <p:sp>
          <p:nvSpPr>
            <p:cNvPr id="1573" name="Google Shape;1573;p99"/>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4" name="Google Shape;1574;p99"/>
            <p:cNvPicPr preferRelativeResize="0"/>
            <p:nvPr/>
          </p:nvPicPr>
          <p:blipFill>
            <a:blip r:embed="rId3">
              <a:alphaModFix/>
            </a:blip>
            <a:stretch>
              <a:fillRect/>
            </a:stretch>
          </p:blipFill>
          <p:spPr>
            <a:xfrm>
              <a:off x="1252185" y="2468271"/>
              <a:ext cx="819507" cy="797111"/>
            </a:xfrm>
            <a:prstGeom prst="rect">
              <a:avLst/>
            </a:prstGeom>
            <a:noFill/>
            <a:ln>
              <a:noFill/>
            </a:ln>
          </p:spPr>
        </p:pic>
        <p:pic>
          <p:nvPicPr>
            <p:cNvPr id="1575" name="Google Shape;1575;p99"/>
            <p:cNvPicPr preferRelativeResize="0"/>
            <p:nvPr/>
          </p:nvPicPr>
          <p:blipFill>
            <a:blip r:embed="rId3">
              <a:alphaModFix/>
            </a:blip>
            <a:stretch>
              <a:fillRect/>
            </a:stretch>
          </p:blipFill>
          <p:spPr>
            <a:xfrm>
              <a:off x="2071710" y="2057421"/>
              <a:ext cx="819507" cy="797111"/>
            </a:xfrm>
            <a:prstGeom prst="rect">
              <a:avLst/>
            </a:prstGeom>
            <a:noFill/>
            <a:ln>
              <a:noFill/>
            </a:ln>
          </p:spPr>
        </p:pic>
        <p:pic>
          <p:nvPicPr>
            <p:cNvPr id="1576" name="Google Shape;1576;p99"/>
            <p:cNvPicPr preferRelativeResize="0"/>
            <p:nvPr/>
          </p:nvPicPr>
          <p:blipFill>
            <a:blip r:embed="rId4">
              <a:alphaModFix/>
            </a:blip>
            <a:stretch>
              <a:fillRect/>
            </a:stretch>
          </p:blipFill>
          <p:spPr>
            <a:xfrm>
              <a:off x="432664" y="1328496"/>
              <a:ext cx="819507" cy="797111"/>
            </a:xfrm>
            <a:prstGeom prst="rect">
              <a:avLst/>
            </a:prstGeom>
            <a:noFill/>
            <a:ln>
              <a:noFill/>
            </a:ln>
          </p:spPr>
        </p:pic>
      </p:grpSp>
      <p:grpSp>
        <p:nvGrpSpPr>
          <p:cNvPr id="1577" name="Google Shape;1577;p99"/>
          <p:cNvGrpSpPr/>
          <p:nvPr/>
        </p:nvGrpSpPr>
        <p:grpSpPr>
          <a:xfrm>
            <a:off x="1734539" y="2125596"/>
            <a:ext cx="2820861" cy="2238829"/>
            <a:chOff x="432664" y="1328496"/>
            <a:chExt cx="2820861" cy="2238829"/>
          </a:xfrm>
        </p:grpSpPr>
        <p:sp>
          <p:nvSpPr>
            <p:cNvPr id="1578" name="Google Shape;1578;p99"/>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9" name="Google Shape;1579;p99"/>
            <p:cNvPicPr preferRelativeResize="0"/>
            <p:nvPr/>
          </p:nvPicPr>
          <p:blipFill>
            <a:blip r:embed="rId3">
              <a:alphaModFix/>
            </a:blip>
            <a:stretch>
              <a:fillRect/>
            </a:stretch>
          </p:blipFill>
          <p:spPr>
            <a:xfrm>
              <a:off x="1252185" y="2468271"/>
              <a:ext cx="819507" cy="797111"/>
            </a:xfrm>
            <a:prstGeom prst="rect">
              <a:avLst/>
            </a:prstGeom>
            <a:noFill/>
            <a:ln>
              <a:noFill/>
            </a:ln>
          </p:spPr>
        </p:pic>
        <p:pic>
          <p:nvPicPr>
            <p:cNvPr id="1580" name="Google Shape;1580;p99"/>
            <p:cNvPicPr preferRelativeResize="0"/>
            <p:nvPr/>
          </p:nvPicPr>
          <p:blipFill>
            <a:blip r:embed="rId3">
              <a:alphaModFix/>
            </a:blip>
            <a:stretch>
              <a:fillRect/>
            </a:stretch>
          </p:blipFill>
          <p:spPr>
            <a:xfrm>
              <a:off x="2071710" y="2057421"/>
              <a:ext cx="819507" cy="797111"/>
            </a:xfrm>
            <a:prstGeom prst="rect">
              <a:avLst/>
            </a:prstGeom>
            <a:noFill/>
            <a:ln>
              <a:noFill/>
            </a:ln>
          </p:spPr>
        </p:pic>
        <p:pic>
          <p:nvPicPr>
            <p:cNvPr id="1581" name="Google Shape;1581;p99"/>
            <p:cNvPicPr preferRelativeResize="0"/>
            <p:nvPr/>
          </p:nvPicPr>
          <p:blipFill>
            <a:blip r:embed="rId4">
              <a:alphaModFix/>
            </a:blip>
            <a:stretch>
              <a:fillRect/>
            </a:stretch>
          </p:blipFill>
          <p:spPr>
            <a:xfrm>
              <a:off x="432664" y="1328496"/>
              <a:ext cx="819507" cy="797111"/>
            </a:xfrm>
            <a:prstGeom prst="rect">
              <a:avLst/>
            </a:prstGeom>
            <a:noFill/>
            <a:ln>
              <a:noFill/>
            </a:ln>
          </p:spPr>
        </p:pic>
      </p:grpSp>
      <p:grpSp>
        <p:nvGrpSpPr>
          <p:cNvPr id="1582" name="Google Shape;1582;p99"/>
          <p:cNvGrpSpPr/>
          <p:nvPr/>
        </p:nvGrpSpPr>
        <p:grpSpPr>
          <a:xfrm>
            <a:off x="2461714" y="2770271"/>
            <a:ext cx="2820861" cy="2253114"/>
            <a:chOff x="2461714" y="2770271"/>
            <a:chExt cx="2820861" cy="2253114"/>
          </a:xfrm>
        </p:grpSpPr>
        <p:grpSp>
          <p:nvGrpSpPr>
            <p:cNvPr id="1583" name="Google Shape;1583;p99"/>
            <p:cNvGrpSpPr/>
            <p:nvPr/>
          </p:nvGrpSpPr>
          <p:grpSpPr>
            <a:xfrm>
              <a:off x="2461714" y="2770271"/>
              <a:ext cx="2820861" cy="2238829"/>
              <a:chOff x="432664" y="1328496"/>
              <a:chExt cx="2820861" cy="2238829"/>
            </a:xfrm>
          </p:grpSpPr>
          <p:sp>
            <p:nvSpPr>
              <p:cNvPr id="1584" name="Google Shape;1584;p99"/>
              <p:cNvSpPr/>
              <p:nvPr/>
            </p:nvSpPr>
            <p:spPr>
              <a:xfrm>
                <a:off x="822025" y="1479625"/>
                <a:ext cx="2431500" cy="208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5" name="Google Shape;1585;p99"/>
              <p:cNvPicPr preferRelativeResize="0"/>
              <p:nvPr/>
            </p:nvPicPr>
            <p:blipFill>
              <a:blip r:embed="rId3">
                <a:alphaModFix/>
              </a:blip>
              <a:stretch>
                <a:fillRect/>
              </a:stretch>
            </p:blipFill>
            <p:spPr>
              <a:xfrm>
                <a:off x="1252185" y="2468271"/>
                <a:ext cx="819507" cy="797111"/>
              </a:xfrm>
              <a:prstGeom prst="rect">
                <a:avLst/>
              </a:prstGeom>
              <a:noFill/>
              <a:ln>
                <a:noFill/>
              </a:ln>
            </p:spPr>
          </p:pic>
          <p:pic>
            <p:nvPicPr>
              <p:cNvPr id="1586" name="Google Shape;1586;p99"/>
              <p:cNvPicPr preferRelativeResize="0"/>
              <p:nvPr/>
            </p:nvPicPr>
            <p:blipFill>
              <a:blip r:embed="rId3">
                <a:alphaModFix/>
              </a:blip>
              <a:stretch>
                <a:fillRect/>
              </a:stretch>
            </p:blipFill>
            <p:spPr>
              <a:xfrm>
                <a:off x="2071710" y="2057421"/>
                <a:ext cx="819507" cy="797111"/>
              </a:xfrm>
              <a:prstGeom prst="rect">
                <a:avLst/>
              </a:prstGeom>
              <a:noFill/>
              <a:ln>
                <a:noFill/>
              </a:ln>
            </p:spPr>
          </p:pic>
          <p:pic>
            <p:nvPicPr>
              <p:cNvPr id="1587" name="Google Shape;1587;p99"/>
              <p:cNvPicPr preferRelativeResize="0"/>
              <p:nvPr/>
            </p:nvPicPr>
            <p:blipFill>
              <a:blip r:embed="rId4">
                <a:alphaModFix/>
              </a:blip>
              <a:stretch>
                <a:fillRect/>
              </a:stretch>
            </p:blipFill>
            <p:spPr>
              <a:xfrm>
                <a:off x="432664" y="1328496"/>
                <a:ext cx="819507" cy="797111"/>
              </a:xfrm>
              <a:prstGeom prst="rect">
                <a:avLst/>
              </a:prstGeom>
              <a:noFill/>
              <a:ln>
                <a:noFill/>
              </a:ln>
            </p:spPr>
          </p:pic>
        </p:grpSp>
        <p:sp>
          <p:nvSpPr>
            <p:cNvPr id="1588" name="Google Shape;1588;p99"/>
            <p:cNvSpPr txBox="1"/>
            <p:nvPr/>
          </p:nvSpPr>
          <p:spPr>
            <a:xfrm>
              <a:off x="4076813" y="4210386"/>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sp>
          <p:nvSpPr>
            <p:cNvPr id="1589" name="Google Shape;1589;p99"/>
            <p:cNvSpPr txBox="1"/>
            <p:nvPr/>
          </p:nvSpPr>
          <p:spPr>
            <a:xfrm>
              <a:off x="3259812" y="4623185"/>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ed Hat Display"/>
                  <a:ea typeface="Red Hat Display"/>
                  <a:cs typeface="Red Hat Display"/>
                  <a:sym typeface="Red Hat Display"/>
                </a:rPr>
                <a:t>app.v1.0</a:t>
              </a:r>
              <a:endParaRPr>
                <a:latin typeface="Red Hat Display"/>
                <a:ea typeface="Red Hat Display"/>
                <a:cs typeface="Red Hat Display"/>
                <a:sym typeface="Red Hat Display"/>
              </a:endParaRPr>
            </a:p>
          </p:txBody>
        </p:sp>
      </p:grpSp>
      <p:pic>
        <p:nvPicPr>
          <p:cNvPr id="1590" name="Google Shape;1590;p99"/>
          <p:cNvPicPr preferRelativeResize="0"/>
          <p:nvPr/>
        </p:nvPicPr>
        <p:blipFill rotWithShape="1">
          <a:blip r:embed="rId5">
            <a:alphaModFix/>
          </a:blip>
          <a:srcRect b="0" l="0" r="0" t="0"/>
          <a:stretch/>
        </p:blipFill>
        <p:spPr>
          <a:xfrm>
            <a:off x="5498078" y="800150"/>
            <a:ext cx="6066198" cy="5513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